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9"/>
  </p:notesMasterIdLst>
  <p:handoutMasterIdLst>
    <p:handoutMasterId r:id="rId30"/>
  </p:handoutMasterIdLst>
  <p:sldIdLst>
    <p:sldId id="344" r:id="rId2"/>
    <p:sldId id="259" r:id="rId3"/>
    <p:sldId id="387" r:id="rId4"/>
    <p:sldId id="383" r:id="rId5"/>
    <p:sldId id="384" r:id="rId6"/>
    <p:sldId id="385" r:id="rId7"/>
    <p:sldId id="256" r:id="rId8"/>
    <p:sldId id="381" r:id="rId9"/>
    <p:sldId id="399" r:id="rId10"/>
    <p:sldId id="400" r:id="rId11"/>
    <p:sldId id="355" r:id="rId12"/>
    <p:sldId id="356" r:id="rId13"/>
    <p:sldId id="357" r:id="rId14"/>
    <p:sldId id="358" r:id="rId15"/>
    <p:sldId id="386" r:id="rId16"/>
    <p:sldId id="359" r:id="rId17"/>
    <p:sldId id="360" r:id="rId18"/>
    <p:sldId id="397" r:id="rId19"/>
    <p:sldId id="388" r:id="rId20"/>
    <p:sldId id="389" r:id="rId21"/>
    <p:sldId id="390" r:id="rId22"/>
    <p:sldId id="391" r:id="rId23"/>
    <p:sldId id="392" r:id="rId24"/>
    <p:sldId id="393" r:id="rId25"/>
    <p:sldId id="394" r:id="rId26"/>
    <p:sldId id="395" r:id="rId27"/>
    <p:sldId id="342" r:id="rId28"/>
  </p:sldIdLst>
  <p:sldSz cx="9144000" cy="6858000" type="screen4x3"/>
  <p:notesSz cx="7077075" cy="9363075"/>
  <p:embeddedFontLst>
    <p:embeddedFont>
      <p:font typeface="Calibri" panose="020F0502020204030204" pitchFamily="34" charset="0"/>
      <p:regular r:id="rId31"/>
      <p:bold r:id="rId32"/>
      <p:italic r:id="rId33"/>
      <p:boldItalic r:id="rId34"/>
    </p:embeddedFont>
    <p:embeddedFont>
      <p:font typeface="Cambria" panose="02040503050406030204" pitchFamily="18"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951FC2-70F1-4839-B07B-92D3564EBA91}">
  <a:tblStyle styleId="{7D951FC2-70F1-4839-B07B-92D3564EBA91}"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408" autoAdjust="0"/>
  </p:normalViewPr>
  <p:slideViewPr>
    <p:cSldViewPr snapToGrid="0" snapToObjects="1">
      <p:cViewPr varScale="1">
        <p:scale>
          <a:sx n="55" d="100"/>
          <a:sy n="55" d="100"/>
        </p:scale>
        <p:origin x="2246" y="31"/>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3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4008438" y="0"/>
            <a:ext cx="3067050" cy="468313"/>
          </a:xfrm>
          <a:prstGeom prst="rect">
            <a:avLst/>
          </a:prstGeom>
        </p:spPr>
        <p:txBody>
          <a:bodyPr vert="horz" lIns="91440" tIns="45720" rIns="91440" bIns="45720" rtlCol="0"/>
          <a:lstStyle>
            <a:lvl1pPr algn="r">
              <a:defRPr sz="1200"/>
            </a:lvl1pPr>
          </a:lstStyle>
          <a:p>
            <a:fld id="{FD48E0EB-61C9-3548-86EA-18237FA9E8E1}" type="datetimeFigureOut">
              <a:rPr lang="en-US" smtClean="0"/>
              <a:t>8/30/2019</a:t>
            </a:fld>
            <a:endParaRPr lang="en-US" dirty="0"/>
          </a:p>
        </p:txBody>
      </p:sp>
      <p:sp>
        <p:nvSpPr>
          <p:cNvPr id="4" name="Footer Placeholder 3"/>
          <p:cNvSpPr>
            <a:spLocks noGrp="1"/>
          </p:cNvSpPr>
          <p:nvPr>
            <p:ph type="ftr" sz="quarter" idx="2"/>
          </p:nvPr>
        </p:nvSpPr>
        <p:spPr>
          <a:xfrm>
            <a:off x="0" y="8893175"/>
            <a:ext cx="3067050" cy="46831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438" y="8893175"/>
            <a:ext cx="3067050" cy="468313"/>
          </a:xfrm>
          <a:prstGeom prst="rect">
            <a:avLst/>
          </a:prstGeom>
        </p:spPr>
        <p:txBody>
          <a:bodyPr vert="horz" lIns="91440" tIns="45720" rIns="91440" bIns="45720" rtlCol="0" anchor="b"/>
          <a:lstStyle>
            <a:lvl1pPr algn="r">
              <a:defRPr sz="1200"/>
            </a:lvl1pPr>
          </a:lstStyle>
          <a:p>
            <a:fld id="{FBDA4943-A971-3243-8448-7F7648BB4705}" type="slidenum">
              <a:rPr lang="en-US" smtClean="0"/>
              <a:t>‹#›</a:t>
            </a:fld>
            <a:endParaRPr lang="en-US" dirty="0"/>
          </a:p>
        </p:txBody>
      </p:sp>
    </p:spTree>
    <p:extLst>
      <p:ext uri="{BB962C8B-B14F-4D97-AF65-F5344CB8AC3E}">
        <p14:creationId xmlns:p14="http://schemas.microsoft.com/office/powerpoint/2010/main" val="19674891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66730" cy="468154"/>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69682" marR="0" lvl="1" indent="-12481"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39363" marR="0" lvl="2" indent="-12263"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409045" marR="0" lvl="3" indent="-12045"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78726" marR="0" lvl="4" indent="-11826"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348408" marR="0" lvl="5" indent="-11608"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818089" marR="0" lvl="6" indent="-11389"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87771" marR="0" lvl="7" indent="-11171"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757452" marR="0" lvl="8" indent="-10952"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4" name="Shape 4"/>
          <p:cNvSpPr txBox="1">
            <a:spLocks noGrp="1"/>
          </p:cNvSpPr>
          <p:nvPr>
            <p:ph type="dt" idx="10"/>
          </p:nvPr>
        </p:nvSpPr>
        <p:spPr>
          <a:xfrm>
            <a:off x="4008705" y="0"/>
            <a:ext cx="3066730" cy="468154"/>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69682" marR="0" lvl="1" indent="-12481"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39363" marR="0" lvl="2" indent="-12263"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409045" marR="0" lvl="3" indent="-12045"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78726" marR="0" lvl="4" indent="-11826"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348408" marR="0" lvl="5" indent="-11608"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818089" marR="0" lvl="6" indent="-11389"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87771" marR="0" lvl="7" indent="-11171"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757452" marR="0" lvl="8" indent="-10952"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5" name="Shape 5"/>
          <p:cNvSpPr>
            <a:spLocks noGrp="1" noRot="1" noChangeAspect="1"/>
          </p:cNvSpPr>
          <p:nvPr>
            <p:ph type="sldImg" idx="3"/>
          </p:nvPr>
        </p:nvSpPr>
        <p:spPr>
          <a:xfrm>
            <a:off x="1196975" y="701675"/>
            <a:ext cx="4683125" cy="351154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7708" y="4447460"/>
            <a:ext cx="5661659" cy="4213384"/>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93296"/>
            <a:ext cx="3066730" cy="468154"/>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69682" marR="0" lvl="1" indent="-12481"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39363" marR="0" lvl="2" indent="-12263"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409045" marR="0" lvl="3" indent="-12045"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78726" marR="0" lvl="4" indent="-11826"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348408" marR="0" lvl="5" indent="-11608"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818089" marR="0" lvl="6" indent="-11389"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87771" marR="0" lvl="7" indent="-11171"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757452" marR="0" lvl="8" indent="-10952"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8" name="Shape 8"/>
          <p:cNvSpPr txBox="1">
            <a:spLocks noGrp="1"/>
          </p:cNvSpPr>
          <p:nvPr>
            <p:ph type="sldNum" idx="12"/>
          </p:nvPr>
        </p:nvSpPr>
        <p:spPr>
          <a:xfrm>
            <a:off x="4008705" y="8893296"/>
            <a:ext cx="3066730" cy="468154"/>
          </a:xfrm>
          <a:prstGeom prst="rect">
            <a:avLst/>
          </a:prstGeom>
          <a:noFill/>
          <a:ln>
            <a:noFill/>
          </a:ln>
        </p:spPr>
        <p:txBody>
          <a:bodyPr lIns="93900" tIns="46925" rIns="93900" bIns="4692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5556696"/>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6" name="Shape 86"/>
          <p:cNvSpPr txBox="1">
            <a:spLocks noGrp="1"/>
          </p:cNvSpPr>
          <p:nvPr>
            <p:ph type="body" idx="1"/>
          </p:nvPr>
        </p:nvSpPr>
        <p:spPr>
          <a:xfrm>
            <a:off x="707708" y="4447460"/>
            <a:ext cx="5661659" cy="4213384"/>
          </a:xfrm>
          <a:prstGeom prst="rect">
            <a:avLst/>
          </a:prstGeom>
          <a:noFill/>
          <a:ln>
            <a:noFill/>
          </a:ln>
        </p:spPr>
        <p:txBody>
          <a:bodyPr lIns="93900" tIns="46925" rIns="93900" bIns="469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87" name="Shape 87"/>
          <p:cNvSpPr txBox="1">
            <a:spLocks noGrp="1"/>
          </p:cNvSpPr>
          <p:nvPr>
            <p:ph type="sldNum" idx="12"/>
          </p:nvPr>
        </p:nvSpPr>
        <p:spPr>
          <a:xfrm>
            <a:off x="4008705" y="8893296"/>
            <a:ext cx="3066730" cy="468154"/>
          </a:xfrm>
          <a:prstGeom prst="rect">
            <a:avLst/>
          </a:prstGeom>
          <a:noFill/>
          <a:ln>
            <a:noFill/>
          </a:ln>
        </p:spPr>
        <p:txBody>
          <a:bodyPr lIns="93900" tIns="46925" rIns="93900" bIns="4692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5294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r>
              <a:rPr lang="en-US" b="1" dirty="0"/>
              <a:t>Kids and Paddlecraft:</a:t>
            </a:r>
          </a:p>
          <a:p>
            <a:r>
              <a:rPr lang="en-US" dirty="0"/>
              <a:t>Designed for pre-teens – includes recommended Instructor activities document.</a:t>
            </a:r>
          </a:p>
          <a:p>
            <a:r>
              <a:rPr lang="en-US" dirty="0"/>
              <a:t>Fills a critical need in our Paddlecraft Education offerings.</a:t>
            </a:r>
          </a:p>
          <a:p>
            <a:r>
              <a:rPr lang="en-US" dirty="0"/>
              <a:t>Vetted by our AUXPAD National team (ACA level II Instructors).</a:t>
            </a:r>
          </a:p>
          <a:p>
            <a:r>
              <a:rPr lang="en-US" dirty="0"/>
              <a:t>Highly customizable to fit local needs</a:t>
            </a:r>
          </a:p>
          <a:p>
            <a:r>
              <a:rPr lang="en-US" dirty="0"/>
              <a:t>Can be used in a variety of venues: schools, summer camps, youth groups, etc. </a:t>
            </a:r>
          </a:p>
          <a:p>
            <a:endParaRPr lang="en-US" dirty="0"/>
          </a:p>
          <a:p>
            <a:r>
              <a:rPr lang="en-US" b="1"/>
              <a:t>Waypoints:</a:t>
            </a:r>
            <a:endParaRPr lang="en-US" b="1" dirty="0"/>
          </a:p>
          <a:p>
            <a:r>
              <a:rPr lang="en-US" dirty="0"/>
              <a:t>Designed for pre-teens. </a:t>
            </a:r>
          </a:p>
          <a:p>
            <a:r>
              <a:rPr lang="en-US" dirty="0"/>
              <a:t>20 to 30-minute presentation.</a:t>
            </a:r>
          </a:p>
          <a:p>
            <a:r>
              <a:rPr lang="en-US" dirty="0"/>
              <a:t>PowerPoint-focused presentation or can be printed as a PDF locally.</a:t>
            </a:r>
          </a:p>
          <a:p>
            <a:r>
              <a:rPr lang="en-US" dirty="0"/>
              <a:t>Classroom presentation for kids.</a:t>
            </a:r>
          </a:p>
          <a:p>
            <a:r>
              <a:rPr lang="en-US" dirty="0"/>
              <a:t>Can be customized to fit local needs.</a:t>
            </a:r>
          </a:p>
          <a:p>
            <a:r>
              <a:rPr lang="en-US" dirty="0"/>
              <a:t>Is interactive with the instructor and engages the student in activities.</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2116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r>
              <a:rPr lang="en-US" dirty="0"/>
              <a:t>Only Boating Skills &amp; Seamanship, About Boating Safely, and now Boat America as our certificate courses are not eligible to have any content removed, but you are free to add any local content that is relevant to your local needs. All other material available from the E Directorate is designed for local modification to meet local needs. If you need assistance putting this information together and building a local course that will sell in your local area, contact your DSO-PE and they can help. The E Directorate also stands ready to help you combine and modify your courses if needed.</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3284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707708" y="4447460"/>
            <a:ext cx="5661659" cy="4213384"/>
          </a:xfrm>
          <a:prstGeom prst="rect">
            <a:avLst/>
          </a:prstGeom>
          <a:noFill/>
          <a:ln>
            <a:noFill/>
          </a:ln>
        </p:spPr>
        <p:txBody>
          <a:bodyPr lIns="93900" tIns="93900" rIns="93900" bIns="93900" anchor="t" anchorCtr="0">
            <a:noAutofit/>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r>
              <a:rPr lang="en-US" dirty="0"/>
              <a:t>By the end of 2019 we hope to have</a:t>
            </a:r>
            <a:r>
              <a:rPr lang="en-US" baseline="0" dirty="0"/>
              <a:t> three major changes to our growing curriculum of courses and seminars, and by extension, extended opportunities for flotilla revenue. </a:t>
            </a:r>
          </a:p>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endParaRPr lang="en-US" baseline="0" dirty="0"/>
          </a:p>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r>
              <a:rPr lang="en-US" baseline="0" dirty="0"/>
              <a:t>Changing behaviors to make boating safety an automatic response similar to buckling your seat belt when you get in a car or wearing a bicycle helmet when riding a bike is a slow process that takes years to see the results. If we reach kids early in life to build those habits and reinforce the message, the RBS needle will move in the right direction as these kids get older and they become adults. They will also teach their parents what they learned in our class and will “shame” their parents into wearing their life jackets and maybe taking a certificate course to enhance their knowledge of safe boating. </a:t>
            </a:r>
          </a:p>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endParaRPr lang="en-US" baseline="0" dirty="0"/>
          </a:p>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r>
              <a:rPr lang="en-US" baseline="0" dirty="0"/>
              <a:t>Changing behaviors of kids is a good place to start and flotillas should thoroughly explore those opportunities.</a:t>
            </a:r>
            <a:endParaRPr lang="en-US" dirty="0"/>
          </a:p>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122" name="Shape 122"/>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95225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707708" y="4447460"/>
            <a:ext cx="5661659" cy="4213384"/>
          </a:xfrm>
          <a:prstGeom prst="rect">
            <a:avLst/>
          </a:prstGeom>
          <a:noFill/>
          <a:ln>
            <a:noFill/>
          </a:ln>
        </p:spPr>
        <p:txBody>
          <a:bodyPr lIns="93900" tIns="93900" rIns="93900" bIns="93900" anchor="t" anchorCtr="0">
            <a:noAutofit/>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cap="none" dirty="0">
                <a:solidFill>
                  <a:schemeClr val="dk1"/>
                </a:solidFill>
                <a:latin typeface="Calibri"/>
                <a:ea typeface="Calibri"/>
                <a:cs typeface="Calibri"/>
                <a:sym typeface="Calibri"/>
              </a:rPr>
              <a:t>This class is designed</a:t>
            </a:r>
            <a:r>
              <a:rPr lang="en-US" sz="1200" b="0" i="0" u="none" strike="noStrike" cap="none" baseline="0" dirty="0">
                <a:solidFill>
                  <a:schemeClr val="dk1"/>
                </a:solidFill>
                <a:latin typeface="Calibri"/>
                <a:ea typeface="Calibri"/>
                <a:cs typeface="Calibri"/>
                <a:sym typeface="Calibri"/>
              </a:rPr>
              <a:t> for kids 6 </a:t>
            </a:r>
            <a:r>
              <a:rPr lang="mr-IN" sz="1200" b="0" i="0" u="none" strike="noStrike" cap="none" baseline="0" dirty="0">
                <a:solidFill>
                  <a:schemeClr val="dk1"/>
                </a:solidFill>
                <a:latin typeface="Calibri"/>
                <a:ea typeface="Calibri"/>
                <a:cs typeface="Calibri"/>
                <a:sym typeface="Calibri"/>
              </a:rPr>
              <a:t>–</a:t>
            </a:r>
            <a:r>
              <a:rPr lang="en-US" sz="1200" b="0" i="0" u="none" strike="noStrike" cap="none" baseline="0" dirty="0">
                <a:solidFill>
                  <a:schemeClr val="dk1"/>
                </a:solidFill>
                <a:latin typeface="Calibri"/>
                <a:ea typeface="Calibri"/>
                <a:cs typeface="Calibri"/>
                <a:sym typeface="Calibri"/>
              </a:rPr>
              <a:t> 11 years of age.  This is an interactive course, not a PowerPoint driven course. It can be taught in any large or small group in a school setting, youth group, youth camp, seminar, etc.  The focus is on boating safety tips such as how to safely enter and exit a boat, how to fit a life jacket, what to do if the boat swamps or capsizes, and other safe boating and emergency tips.  The course is self-contained.  Lesson plans, course materials suggestions, letters of introduction to schools and youth groups, thank you notes, video of the course in action, and other useful materials are all included in the planned downloads being prepared.  This can be an excellent introduction to boating safety for children, and a gateway to having the kids talk to their parents and other adults about boating safety taking advantage of the adage that “a child shall lead.”</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4008705" y="8893296"/>
            <a:ext cx="3066730" cy="468154"/>
          </a:xfrm>
          <a:prstGeom prst="rect">
            <a:avLst/>
          </a:prstGeom>
          <a:noFill/>
          <a:ln>
            <a:noFill/>
          </a:ln>
        </p:spPr>
        <p:txBody>
          <a:bodyPr lIns="93900" tIns="46925" rIns="93900" bIns="469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lang="en-US"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245167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707707" y="4447460"/>
            <a:ext cx="5661600" cy="4213500"/>
          </a:xfrm>
          <a:prstGeom prst="rect">
            <a:avLst/>
          </a:prstGeom>
          <a:noFill/>
          <a:ln>
            <a:noFill/>
          </a:ln>
        </p:spPr>
        <p:txBody>
          <a:bodyPr lIns="94100" tIns="47050" rIns="94100" bIns="47050" anchor="t" anchorCtr="0">
            <a:noAutofit/>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cap="none" dirty="0">
                <a:solidFill>
                  <a:schemeClr val="dk1"/>
                </a:solidFill>
                <a:latin typeface="Calibri"/>
                <a:ea typeface="Calibri"/>
                <a:cs typeface="Calibri"/>
                <a:sym typeface="Calibri"/>
              </a:rPr>
              <a:t>Boat America is the replacement product for About Boating Safely (ABS).  Just as ABS does, Boat America</a:t>
            </a:r>
            <a:r>
              <a:rPr lang="en-US" sz="1200" b="0" i="0" u="none" strike="noStrike" cap="none" baseline="0" dirty="0">
                <a:solidFill>
                  <a:schemeClr val="dk1"/>
                </a:solidFill>
                <a:latin typeface="Calibri"/>
                <a:ea typeface="Calibri"/>
                <a:cs typeface="Calibri"/>
                <a:sym typeface="Calibri"/>
              </a:rPr>
              <a:t> will include a textbook, exam question booklet, correction template, course certificate and wallet cards, and PowerPoint presentation.  It will include an optional video DVD you can use along with the PowerPoint  It is to be used along with the state mandated PowerPoints already on the E-Directorate site.  As the ABS course is phased out over the next year, Boat America will be available for purchase from ANSC by late fall of 2019. ABS will continue to be NASBLA approved through December 31, 2020 so flotillas will have ample time to teach and sell through their inventory of ABS material.</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dirty="0"/>
          </a:p>
        </p:txBody>
      </p:sp>
      <p:sp>
        <p:nvSpPr>
          <p:cNvPr id="239" name="Shape 239"/>
          <p:cNvSpPr txBox="1">
            <a:spLocks noGrp="1"/>
          </p:cNvSpPr>
          <p:nvPr>
            <p:ph type="sldNum" idx="12"/>
          </p:nvPr>
        </p:nvSpPr>
        <p:spPr>
          <a:xfrm>
            <a:off x="4008704" y="8893296"/>
            <a:ext cx="3066600" cy="468300"/>
          </a:xfrm>
          <a:prstGeom prst="rect">
            <a:avLst/>
          </a:prstGeom>
          <a:noFill/>
          <a:ln>
            <a:noFill/>
          </a:ln>
        </p:spPr>
        <p:txBody>
          <a:bodyPr lIns="94100" tIns="47050" rIns="94100" bIns="4705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194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707707" y="4447460"/>
            <a:ext cx="5661600" cy="4213500"/>
          </a:xfrm>
          <a:prstGeom prst="rect">
            <a:avLst/>
          </a:prstGeom>
          <a:noFill/>
          <a:ln>
            <a:noFill/>
          </a:ln>
        </p:spPr>
        <p:txBody>
          <a:bodyPr lIns="94100" tIns="47050" rIns="94100" bIns="47050" anchor="t" anchorCtr="0">
            <a:noAutofit/>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cap="none" dirty="0">
                <a:solidFill>
                  <a:schemeClr val="dk1"/>
                </a:solidFill>
                <a:latin typeface="Calibri"/>
                <a:ea typeface="Calibri"/>
                <a:cs typeface="Calibri"/>
                <a:sym typeface="Calibri"/>
              </a:rPr>
              <a:t>The Auxiliary owns the rights to this material and intends to update it with up-to-date content. In its full form as Boating Skills and Seamanship, it will retain NASBLA certification as a certificate course. Simultaneously, it will be made available in modules to allow flotillas to design their own course. Any course designed from the modules by flotillas will NOT be certified as a NASBLA certificate course. The intent is to allow flotillas to use those modules as either stand alone seminars or to combine them into an advanced seminar to meet local needs and can be sold to boaters locally.</a:t>
            </a:r>
          </a:p>
          <a:p>
            <a:pPr marL="0" marR="0" lvl="0" indent="0" algn="l" rtl="0">
              <a:spcBef>
                <a:spcPts val="0"/>
              </a:spcBef>
              <a:buSzPct val="25000"/>
              <a:buNone/>
            </a:pPr>
            <a:endParaRPr lang="en-US" dirty="0"/>
          </a:p>
        </p:txBody>
      </p:sp>
      <p:sp>
        <p:nvSpPr>
          <p:cNvPr id="239" name="Shape 239"/>
          <p:cNvSpPr txBox="1">
            <a:spLocks noGrp="1"/>
          </p:cNvSpPr>
          <p:nvPr>
            <p:ph type="sldNum" idx="12"/>
          </p:nvPr>
        </p:nvSpPr>
        <p:spPr>
          <a:xfrm>
            <a:off x="4008704" y="8893296"/>
            <a:ext cx="3066600" cy="468300"/>
          </a:xfrm>
          <a:prstGeom prst="rect">
            <a:avLst/>
          </a:prstGeom>
          <a:noFill/>
          <a:ln>
            <a:noFill/>
          </a:ln>
        </p:spPr>
        <p:txBody>
          <a:bodyPr lIns="94100" tIns="47050" rIns="94100" bIns="4705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194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707707" y="4447460"/>
            <a:ext cx="5661600" cy="4213500"/>
          </a:xfrm>
          <a:prstGeom prst="rect">
            <a:avLst/>
          </a:prstGeom>
          <a:noFill/>
          <a:ln>
            <a:noFill/>
          </a:ln>
        </p:spPr>
        <p:txBody>
          <a:bodyPr lIns="94100" tIns="47050" rIns="94100" bIns="47050" anchor="t" anchorCtr="0">
            <a:noAutofit/>
          </a:bodyPr>
          <a:lstStyle/>
          <a:p>
            <a:pPr fontAlgn="base"/>
            <a:r>
              <a:rPr lang="en-US" dirty="0"/>
              <a:t>Included in the package of Boat America materials</a:t>
            </a:r>
            <a:r>
              <a:rPr lang="en-US" baseline="0" dirty="0"/>
              <a:t> will be an updated Course and Instructor Evaluation Form.  This is will allow students to provide a quick snapshot of the class from their perspective.  It can be used to help instructors with “after action” discussions, future preparation, and provide feedback and evidence for instructors who could be nominated for instructor awards at flotilla, division, district, or national levels.  Students can quickly complete these forms while their exams are in the process of being corrected. Aside from the Boat America class, these forms can be used in all classroom situations, whether a certificate course or a seminar to provide instructors and staff officers with feedback.</a:t>
            </a:r>
            <a:endParaRPr lang="en-US" dirty="0"/>
          </a:p>
          <a:p>
            <a:pPr marL="0" marR="0" lvl="0" indent="0" algn="l" rtl="0">
              <a:spcBef>
                <a:spcPts val="0"/>
              </a:spcBef>
              <a:buSzPct val="25000"/>
              <a:buNone/>
            </a:pPr>
            <a:endParaRPr lang="en-US" dirty="0"/>
          </a:p>
          <a:p>
            <a:pPr marL="0" marR="0" lvl="0" indent="0" algn="l" rtl="0">
              <a:spcBef>
                <a:spcPts val="0"/>
              </a:spcBef>
              <a:buSzPct val="25000"/>
              <a:buNone/>
            </a:pPr>
            <a:endParaRPr lang="en-US" dirty="0"/>
          </a:p>
        </p:txBody>
      </p:sp>
      <p:sp>
        <p:nvSpPr>
          <p:cNvPr id="239" name="Shape 239"/>
          <p:cNvSpPr txBox="1">
            <a:spLocks noGrp="1"/>
          </p:cNvSpPr>
          <p:nvPr>
            <p:ph type="sldNum" idx="12"/>
          </p:nvPr>
        </p:nvSpPr>
        <p:spPr>
          <a:xfrm>
            <a:off x="4008704" y="8893296"/>
            <a:ext cx="3066600" cy="468300"/>
          </a:xfrm>
          <a:prstGeom prst="rect">
            <a:avLst/>
          </a:prstGeom>
          <a:noFill/>
          <a:ln>
            <a:noFill/>
          </a:ln>
        </p:spPr>
        <p:txBody>
          <a:bodyPr lIns="94100" tIns="47050" rIns="94100" bIns="4705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843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707707" y="4447460"/>
            <a:ext cx="5661600" cy="4213500"/>
          </a:xfrm>
          <a:prstGeom prst="rect">
            <a:avLst/>
          </a:prstGeom>
          <a:noFill/>
          <a:ln>
            <a:noFill/>
          </a:ln>
        </p:spPr>
        <p:txBody>
          <a:bodyPr lIns="94100" tIns="47050" rIns="94100" bIns="47050" anchor="t" anchorCtr="0">
            <a:noAutofit/>
          </a:bodyPr>
          <a:lstStyle/>
          <a:p>
            <a:pPr marL="0" marR="0" lvl="0" indent="0" algn="l" rtl="0">
              <a:spcBef>
                <a:spcPts val="0"/>
              </a:spcBef>
              <a:buSzPct val="25000"/>
              <a:buNone/>
            </a:pPr>
            <a:r>
              <a:rPr lang="en-US" dirty="0"/>
              <a:t>See slide 6 – Goals. </a:t>
            </a:r>
            <a:r>
              <a:rPr lang="en-US"/>
              <a:t>This is why </a:t>
            </a:r>
            <a:r>
              <a:rPr lang="en-US" dirty="0"/>
              <a:t>we do what we do!</a:t>
            </a:r>
          </a:p>
        </p:txBody>
      </p:sp>
      <p:sp>
        <p:nvSpPr>
          <p:cNvPr id="239" name="Shape 239"/>
          <p:cNvSpPr txBox="1">
            <a:spLocks noGrp="1"/>
          </p:cNvSpPr>
          <p:nvPr>
            <p:ph type="sldNum" idx="12"/>
          </p:nvPr>
        </p:nvSpPr>
        <p:spPr>
          <a:xfrm>
            <a:off x="4008704" y="8893296"/>
            <a:ext cx="3066600" cy="468300"/>
          </a:xfrm>
          <a:prstGeom prst="rect">
            <a:avLst/>
          </a:prstGeom>
          <a:noFill/>
          <a:ln>
            <a:noFill/>
          </a:ln>
        </p:spPr>
        <p:txBody>
          <a:bodyPr lIns="94100" tIns="47050" rIns="94100" bIns="4705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8278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707707" y="4447460"/>
            <a:ext cx="5661600" cy="4213500"/>
          </a:xfrm>
          <a:prstGeom prst="rect">
            <a:avLst/>
          </a:prstGeom>
          <a:noFill/>
          <a:ln>
            <a:noFill/>
          </a:ln>
        </p:spPr>
        <p:txBody>
          <a:bodyPr lIns="94100" tIns="47050" rIns="94100" bIns="47050" anchor="t" anchorCtr="0">
            <a:noAutofit/>
          </a:bodyPr>
          <a:lstStyle/>
          <a:p>
            <a:pPr marL="0" marR="0" lvl="0" indent="0" algn="l" rtl="0">
              <a:spcBef>
                <a:spcPts val="0"/>
              </a:spcBef>
              <a:buSzPct val="25000"/>
              <a:buNone/>
            </a:pPr>
            <a:r>
              <a:rPr lang="en-US" dirty="0"/>
              <a:t>See handout for details</a:t>
            </a:r>
          </a:p>
        </p:txBody>
      </p:sp>
      <p:sp>
        <p:nvSpPr>
          <p:cNvPr id="239" name="Shape 239"/>
          <p:cNvSpPr txBox="1">
            <a:spLocks noGrp="1"/>
          </p:cNvSpPr>
          <p:nvPr>
            <p:ph type="sldNum" idx="12"/>
          </p:nvPr>
        </p:nvSpPr>
        <p:spPr>
          <a:xfrm>
            <a:off x="4008704" y="8893296"/>
            <a:ext cx="3066600" cy="468300"/>
          </a:xfrm>
          <a:prstGeom prst="rect">
            <a:avLst/>
          </a:prstGeom>
          <a:noFill/>
          <a:ln>
            <a:noFill/>
          </a:ln>
        </p:spPr>
        <p:txBody>
          <a:bodyPr lIns="94100" tIns="47050" rIns="94100" bIns="4705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6410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707707" y="4447460"/>
            <a:ext cx="5661600" cy="4213500"/>
          </a:xfrm>
          <a:prstGeom prst="rect">
            <a:avLst/>
          </a:prstGeom>
          <a:noFill/>
          <a:ln>
            <a:noFill/>
          </a:ln>
        </p:spPr>
        <p:txBody>
          <a:bodyPr lIns="94100" tIns="47050" rIns="94100" bIns="47050" anchor="t" anchorCtr="0">
            <a:noAutofit/>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kern="1200" cap="none" dirty="0">
                <a:solidFill>
                  <a:schemeClr val="dk1"/>
                </a:solidFill>
                <a:effectLst/>
                <a:latin typeface="Calibri"/>
                <a:ea typeface="Calibri"/>
                <a:cs typeface="Calibri"/>
                <a:sym typeface="Calibri"/>
              </a:rPr>
              <a:t>Auxiliary courses and particularly our certificate courses cannot be considered as "loss leaders" in the marketplace.  While this is tempting when there are free online alternatives for the boating public, it devalues the Coast Guard brand, as well as the effort and dedication of those who worked developing the classes.  Treating classes such as ABS (and soon Boat America) as a "loss leader" places those courses on the same level as Costco's $1.50 hot dog and drink on its lunch menu, something cheap to bring people in.  Our courses have more value than that. </a:t>
            </a:r>
          </a:p>
          <a:p>
            <a:pPr marL="0" marR="0" lvl="0" indent="0" algn="l" rtl="0">
              <a:spcBef>
                <a:spcPts val="0"/>
              </a:spcBef>
              <a:buSzPct val="25000"/>
              <a:buNone/>
            </a:pPr>
            <a:endParaRPr lang="en-US" dirty="0"/>
          </a:p>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kern="1200" cap="none" dirty="0">
                <a:solidFill>
                  <a:schemeClr val="dk1"/>
                </a:solidFill>
                <a:effectLst/>
                <a:latin typeface="Calibri"/>
                <a:ea typeface="Calibri"/>
                <a:cs typeface="Calibri"/>
                <a:sym typeface="Calibri"/>
              </a:rPr>
              <a:t>A seminar course delivered at a boat show, community event, or similar venue could be done free as a taste to bring more people into a certificate course.  A seminar such as Introduction to Basic Boating Safety is a good example of such a program to whet the appetite for more advanced courses.</a:t>
            </a:r>
          </a:p>
          <a:p>
            <a:pPr marL="0" marR="0" lvl="0" indent="0" algn="l" rtl="0">
              <a:spcBef>
                <a:spcPts val="0"/>
              </a:spcBef>
              <a:buSzPct val="25000"/>
              <a:buNone/>
            </a:pPr>
            <a:endParaRPr lang="en-US" dirty="0"/>
          </a:p>
        </p:txBody>
      </p:sp>
      <p:sp>
        <p:nvSpPr>
          <p:cNvPr id="239" name="Shape 239"/>
          <p:cNvSpPr txBox="1">
            <a:spLocks noGrp="1"/>
          </p:cNvSpPr>
          <p:nvPr>
            <p:ph type="sldNum" idx="12"/>
          </p:nvPr>
        </p:nvSpPr>
        <p:spPr>
          <a:xfrm>
            <a:off x="4008704" y="8893296"/>
            <a:ext cx="3066600" cy="468300"/>
          </a:xfrm>
          <a:prstGeom prst="rect">
            <a:avLst/>
          </a:prstGeom>
          <a:noFill/>
          <a:ln>
            <a:noFill/>
          </a:ln>
        </p:spPr>
        <p:txBody>
          <a:bodyPr lIns="94100" tIns="47050" rIns="94100" bIns="4705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1105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707708" y="4447460"/>
            <a:ext cx="5661659" cy="4213384"/>
          </a:xfrm>
          <a:prstGeom prst="rect">
            <a:avLst/>
          </a:prstGeom>
          <a:noFill/>
          <a:ln>
            <a:noFill/>
          </a:ln>
        </p:spPr>
        <p:txBody>
          <a:bodyPr lIns="93900" tIns="93900" rIns="93900" bIns="93900"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4008705" y="8893296"/>
            <a:ext cx="3066730" cy="468154"/>
          </a:xfrm>
          <a:prstGeom prst="rect">
            <a:avLst/>
          </a:prstGeom>
          <a:noFill/>
          <a:ln>
            <a:noFill/>
          </a:ln>
        </p:spPr>
        <p:txBody>
          <a:bodyPr lIns="93900" tIns="46925" rIns="93900" bIns="469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lang="en-US"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707707" y="4447460"/>
            <a:ext cx="5661600" cy="4213500"/>
          </a:xfrm>
          <a:prstGeom prst="rect">
            <a:avLst/>
          </a:prstGeom>
          <a:noFill/>
          <a:ln>
            <a:noFill/>
          </a:ln>
        </p:spPr>
        <p:txBody>
          <a:bodyPr lIns="94100" tIns="47050" rIns="94100" bIns="47050" anchor="t" anchorCtr="0">
            <a:noAutofit/>
          </a:bodyPr>
          <a:lstStyle/>
          <a:p>
            <a:r>
              <a:rPr lang="en-US" sz="1200" b="0" i="0" u="none" strike="noStrike" kern="1200" cap="none" dirty="0">
                <a:solidFill>
                  <a:schemeClr val="dk1"/>
                </a:solidFill>
                <a:effectLst/>
                <a:latin typeface="Calibri"/>
                <a:ea typeface="Calibri"/>
                <a:cs typeface="Calibri"/>
                <a:sym typeface="Calibri"/>
              </a:rPr>
              <a:t>The free pricing of classes by some units assumes that we are in competition with the free online classes.  We are not.  We are the U.S. Coast Guard's RBS experts.  That means we represent the Coast Guard as the nation's leader in recreational boating safety. Our outlook needs to be that we are not in competition with them - but that they are in competition with us.  Once the Coast Guard delegated its traditional RBS functions to the Auxiliary along with their trust in us to do the job, the Auxiliary became national leaders and we need to reflect that attitude and responsibility.  We do not compete with online courses, we surpass them because:</a:t>
            </a:r>
          </a:p>
          <a:p>
            <a:r>
              <a:rPr lang="en-US" sz="1200" b="0" i="0" u="none" strike="noStrike" kern="1200" cap="none" dirty="0">
                <a:solidFill>
                  <a:schemeClr val="dk1"/>
                </a:solidFill>
                <a:effectLst/>
                <a:latin typeface="Calibri"/>
                <a:ea typeface="Calibri"/>
                <a:cs typeface="Calibri"/>
                <a:sym typeface="Calibri"/>
              </a:rPr>
              <a:t> </a:t>
            </a:r>
          </a:p>
          <a:p>
            <a:pPr marL="171450" lvl="0" indent="-171450">
              <a:buFont typeface="Arial" panose="020B0604020202020204" pitchFamily="34" charset="0"/>
              <a:buChar char="•"/>
            </a:pPr>
            <a:r>
              <a:rPr lang="en-US" sz="1200" b="0" i="0" u="none" strike="noStrike" kern="1200" cap="none" dirty="0">
                <a:solidFill>
                  <a:schemeClr val="dk1"/>
                </a:solidFill>
                <a:effectLst/>
                <a:latin typeface="Calibri"/>
                <a:ea typeface="Calibri"/>
                <a:cs typeface="Calibri"/>
                <a:sym typeface="Calibri"/>
              </a:rPr>
              <a:t>We represent the brand, the image, and the mission of the U.S. Coast Guard.</a:t>
            </a:r>
          </a:p>
          <a:p>
            <a:pPr marL="171450" lvl="0" indent="-171450">
              <a:buFont typeface="Arial" panose="020B0604020202020204" pitchFamily="34" charset="0"/>
              <a:buChar char="•"/>
            </a:pPr>
            <a:r>
              <a:rPr lang="en-US" sz="1200" b="0" i="0" u="none" strike="noStrike" kern="1200" cap="none" dirty="0">
                <a:solidFill>
                  <a:schemeClr val="dk1"/>
                </a:solidFill>
                <a:effectLst/>
                <a:latin typeface="Calibri"/>
                <a:ea typeface="Calibri"/>
                <a:cs typeface="Calibri"/>
                <a:sym typeface="Calibri"/>
              </a:rPr>
              <a:t>We present a unique program based on experience, practice, and Coast Guard training.</a:t>
            </a:r>
          </a:p>
          <a:p>
            <a:pPr marL="171450" lvl="0" indent="-171450">
              <a:buFont typeface="Arial" panose="020B0604020202020204" pitchFamily="34" charset="0"/>
              <a:buChar char="•"/>
            </a:pPr>
            <a:r>
              <a:rPr lang="en-US" sz="1200" b="0" i="0" u="none" strike="noStrike" kern="1200" cap="none" dirty="0">
                <a:solidFill>
                  <a:schemeClr val="dk1"/>
                </a:solidFill>
                <a:effectLst/>
                <a:latin typeface="Calibri"/>
                <a:ea typeface="Calibri"/>
                <a:cs typeface="Calibri"/>
                <a:sym typeface="Calibri"/>
              </a:rPr>
              <a:t>We supply real-world experience in a variety of voices, not a preprogrammed online standardized routine course.  </a:t>
            </a: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Instead of competing for the less than 10% of the marketplace that is currently taking boating classes, better focus needs to be placed on the over 90% of the public not taking boating safety classes.  There is more than enough market share in that other 90% plus for all boating safety organizations without devaluing our certificate courses.</a:t>
            </a:r>
          </a:p>
          <a:p>
            <a:pPr marL="0" lvl="0" indent="0">
              <a:buFont typeface="Arial" panose="020B0604020202020204" pitchFamily="34" charset="0"/>
              <a:buNone/>
            </a:pPr>
            <a:endParaRPr lang="en-US" sz="1200" b="0" i="0" u="none" strike="noStrike" kern="1200" cap="none" dirty="0">
              <a:solidFill>
                <a:schemeClr val="dk1"/>
              </a:solidFill>
              <a:effectLst/>
              <a:latin typeface="Calibri"/>
              <a:ea typeface="Calibri"/>
              <a:cs typeface="Calibri"/>
              <a:sym typeface="Calibri"/>
            </a:endParaRPr>
          </a:p>
          <a:p>
            <a:pPr marL="0" marR="0" lvl="0" indent="0" algn="l" rtl="0">
              <a:spcBef>
                <a:spcPts val="0"/>
              </a:spcBef>
              <a:buSzPct val="25000"/>
              <a:buNone/>
            </a:pPr>
            <a:endParaRPr lang="en-US" dirty="0"/>
          </a:p>
        </p:txBody>
      </p:sp>
      <p:sp>
        <p:nvSpPr>
          <p:cNvPr id="239" name="Shape 239"/>
          <p:cNvSpPr txBox="1">
            <a:spLocks noGrp="1"/>
          </p:cNvSpPr>
          <p:nvPr>
            <p:ph type="sldNum" idx="12"/>
          </p:nvPr>
        </p:nvSpPr>
        <p:spPr>
          <a:xfrm>
            <a:off x="4008704" y="8893296"/>
            <a:ext cx="3066600" cy="468300"/>
          </a:xfrm>
          <a:prstGeom prst="rect">
            <a:avLst/>
          </a:prstGeom>
          <a:noFill/>
          <a:ln>
            <a:noFill/>
          </a:ln>
        </p:spPr>
        <p:txBody>
          <a:bodyPr lIns="94100" tIns="47050" rIns="94100" bIns="4705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3745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707707" y="4447460"/>
            <a:ext cx="5661600" cy="4213500"/>
          </a:xfrm>
          <a:prstGeom prst="rect">
            <a:avLst/>
          </a:prstGeom>
          <a:noFill/>
          <a:ln>
            <a:noFill/>
          </a:ln>
        </p:spPr>
        <p:txBody>
          <a:bodyPr lIns="94100" tIns="47050" rIns="94100" bIns="47050" anchor="t" anchorCtr="0">
            <a:noAutofit/>
          </a:bodyPr>
          <a:lstStyle/>
          <a:p>
            <a:r>
              <a:rPr lang="en-US" sz="1200" b="0" i="0" u="none" strike="noStrike" kern="1200" cap="none" dirty="0">
                <a:solidFill>
                  <a:schemeClr val="dk1"/>
                </a:solidFill>
                <a:effectLst/>
                <a:latin typeface="Calibri"/>
                <a:ea typeface="Calibri"/>
                <a:cs typeface="Calibri"/>
                <a:sym typeface="Calibri"/>
              </a:rPr>
              <a:t>Marketing of all Auxiliary courses including certificate courses needs to emphasize the following advantages compared to online courses:</a:t>
            </a:r>
          </a:p>
          <a:p>
            <a:pPr marL="171450" lvl="0" indent="-171450">
              <a:buFont typeface="Arial" panose="020B0604020202020204" pitchFamily="34" charset="0"/>
              <a:buChar char="•"/>
            </a:pPr>
            <a:r>
              <a:rPr lang="en-US" sz="1200" b="0" i="0" u="none" strike="noStrike" kern="1200" cap="none" dirty="0">
                <a:solidFill>
                  <a:schemeClr val="dk1"/>
                </a:solidFill>
                <a:effectLst/>
                <a:latin typeface="Calibri"/>
                <a:ea typeface="Calibri"/>
                <a:cs typeface="Calibri"/>
                <a:sym typeface="Calibri"/>
              </a:rPr>
              <a:t>Classroom environment that allows for personal attention.</a:t>
            </a:r>
          </a:p>
          <a:p>
            <a:pPr marL="171450" lvl="0" indent="-171450">
              <a:buFont typeface="Arial" panose="020B0604020202020204" pitchFamily="34" charset="0"/>
              <a:buChar char="•"/>
            </a:pPr>
            <a:r>
              <a:rPr lang="en-US" sz="1200" b="0" i="0" u="none" strike="noStrike" kern="1200" cap="none" dirty="0">
                <a:solidFill>
                  <a:schemeClr val="dk1"/>
                </a:solidFill>
                <a:effectLst/>
                <a:latin typeface="Calibri"/>
                <a:ea typeface="Calibri"/>
                <a:cs typeface="Calibri"/>
                <a:sym typeface="Calibri"/>
              </a:rPr>
              <a:t>Instructors who can answer specific questions and clarify information with personal examples.</a:t>
            </a:r>
          </a:p>
          <a:p>
            <a:pPr marL="171450" lvl="0" indent="-171450">
              <a:buFont typeface="Arial" panose="020B0604020202020204" pitchFamily="34" charset="0"/>
              <a:buChar char="•"/>
            </a:pPr>
            <a:r>
              <a:rPr lang="en-US" sz="1200" b="0" i="0" u="none" strike="noStrike" kern="1200" cap="none" dirty="0">
                <a:solidFill>
                  <a:schemeClr val="dk1"/>
                </a:solidFill>
                <a:effectLst/>
                <a:latin typeface="Calibri"/>
                <a:ea typeface="Calibri"/>
                <a:cs typeface="Calibri"/>
                <a:sym typeface="Calibri"/>
              </a:rPr>
              <a:t>Group interaction and exchange of information among students and instructors.</a:t>
            </a:r>
          </a:p>
          <a:p>
            <a:pPr marL="171450" lvl="0" indent="-171450">
              <a:buFont typeface="Arial" panose="020B0604020202020204" pitchFamily="34" charset="0"/>
              <a:buChar char="•"/>
            </a:pPr>
            <a:r>
              <a:rPr lang="en-US" sz="1200" b="0" i="0" u="none" strike="noStrike" kern="1200" cap="none" dirty="0">
                <a:solidFill>
                  <a:schemeClr val="dk1"/>
                </a:solidFill>
                <a:effectLst/>
                <a:latin typeface="Calibri"/>
                <a:ea typeface="Calibri"/>
                <a:cs typeface="Calibri"/>
                <a:sym typeface="Calibri"/>
              </a:rPr>
              <a:t>Multi-sensory experiences and physical displays.</a:t>
            </a:r>
          </a:p>
          <a:p>
            <a:pPr marL="171450" lvl="0" indent="-171450">
              <a:buFont typeface="Arial" panose="020B0604020202020204" pitchFamily="34" charset="0"/>
              <a:buChar char="•"/>
            </a:pPr>
            <a:r>
              <a:rPr lang="en-US" sz="1200" b="0" i="0" u="none" strike="noStrike" kern="1200" cap="none" dirty="0">
                <a:solidFill>
                  <a:schemeClr val="dk1"/>
                </a:solidFill>
                <a:effectLst/>
                <a:latin typeface="Calibri"/>
                <a:ea typeface="Calibri"/>
                <a:cs typeface="Calibri"/>
                <a:sym typeface="Calibri"/>
              </a:rPr>
              <a:t>Hands-on demonstrations with boating equipment brought into the classroom.</a:t>
            </a:r>
          </a:p>
          <a:p>
            <a:pPr marL="171450" marR="0" lvl="0" indent="-171450" algn="l" defTabSz="457200" rtl="0" eaLnBrk="1" fontAlgn="auto" latinLnBrk="0" hangingPunct="1">
              <a:lnSpc>
                <a:spcPct val="100000"/>
              </a:lnSpc>
              <a:spcBef>
                <a:spcPts val="0"/>
              </a:spcBef>
              <a:spcAft>
                <a:spcPts val="0"/>
              </a:spcAft>
              <a:buClr>
                <a:schemeClr val="dk1"/>
              </a:buClr>
              <a:buSzTx/>
              <a:buFont typeface="Arial" panose="020B0604020202020204" pitchFamily="34" charset="0"/>
              <a:buChar char="•"/>
              <a:tabLst/>
              <a:defRPr/>
            </a:pPr>
            <a:r>
              <a:rPr lang="en-US" sz="1200" b="0" i="0" u="none" strike="noStrike" kern="1200" cap="none" dirty="0">
                <a:solidFill>
                  <a:schemeClr val="dk1"/>
                </a:solidFill>
                <a:effectLst/>
                <a:latin typeface="Calibri"/>
                <a:ea typeface="Calibri"/>
                <a:cs typeface="Calibri"/>
                <a:sym typeface="Calibri"/>
              </a:rPr>
              <a:t>Classes highly customized to emphasize local waters, e.g. lake environments, rivers, coastal, and intra-coastal waters.</a:t>
            </a:r>
          </a:p>
          <a:p>
            <a:pPr marL="0" marR="0" lvl="0" indent="0" algn="l" defTabSz="457200" rtl="0" eaLnBrk="1" fontAlgn="auto" latinLnBrk="0" hangingPunct="1">
              <a:lnSpc>
                <a:spcPct val="100000"/>
              </a:lnSpc>
              <a:spcBef>
                <a:spcPts val="0"/>
              </a:spcBef>
              <a:spcAft>
                <a:spcPts val="0"/>
              </a:spcAft>
              <a:buClr>
                <a:schemeClr val="dk1"/>
              </a:buClr>
              <a:buSzTx/>
              <a:buFont typeface="Arial" panose="020B0604020202020204" pitchFamily="34" charset="0"/>
              <a:buNone/>
              <a:tabLst/>
              <a:defRPr/>
            </a:pPr>
            <a:endParaRPr lang="en-US" sz="1200" b="0" i="0" u="none" strike="noStrike" kern="1200" cap="none" dirty="0">
              <a:solidFill>
                <a:schemeClr val="dk1"/>
              </a:solidFill>
              <a:effectLst/>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
                <a:schemeClr val="dk1"/>
              </a:buClr>
              <a:buSzTx/>
              <a:buFont typeface="Arial" panose="020B0604020202020204" pitchFamily="34" charset="0"/>
              <a:buNone/>
              <a:tabLst/>
              <a:defRPr/>
            </a:pPr>
            <a:r>
              <a:rPr lang="en-US" sz="1200" b="0" i="0" u="none" strike="noStrike" kern="1200" cap="none" dirty="0">
                <a:solidFill>
                  <a:schemeClr val="dk1"/>
                </a:solidFill>
                <a:effectLst/>
                <a:latin typeface="Calibri"/>
                <a:ea typeface="Calibri"/>
                <a:cs typeface="Calibri"/>
                <a:sym typeface="Calibri"/>
              </a:rPr>
              <a:t>Determining the value of your product is a process that will be local by necessity. You must know what others are charging AND what they are providing for their fee. You must be able to tell your prospective customer what YOU are providing for their money that others in the market do not give them. </a:t>
            </a:r>
          </a:p>
          <a:p>
            <a:pPr marL="0" indent="0">
              <a:buFont typeface="Arial" panose="020B0604020202020204" pitchFamily="34" charset="0"/>
              <a:buNone/>
            </a:pPr>
            <a:endParaRPr lang="en-US" dirty="0"/>
          </a:p>
        </p:txBody>
      </p:sp>
      <p:sp>
        <p:nvSpPr>
          <p:cNvPr id="239" name="Shape 239"/>
          <p:cNvSpPr txBox="1">
            <a:spLocks noGrp="1"/>
          </p:cNvSpPr>
          <p:nvPr>
            <p:ph type="sldNum" idx="12"/>
          </p:nvPr>
        </p:nvSpPr>
        <p:spPr>
          <a:xfrm>
            <a:off x="4008704" y="8893296"/>
            <a:ext cx="3066600" cy="468300"/>
          </a:xfrm>
          <a:prstGeom prst="rect">
            <a:avLst/>
          </a:prstGeom>
          <a:noFill/>
          <a:ln>
            <a:noFill/>
          </a:ln>
        </p:spPr>
        <p:txBody>
          <a:bodyPr lIns="94100" tIns="47050" rIns="94100" bIns="4705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5508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707707" y="4447460"/>
            <a:ext cx="5661600" cy="4213500"/>
          </a:xfrm>
          <a:prstGeom prst="rect">
            <a:avLst/>
          </a:prstGeom>
          <a:noFill/>
          <a:ln>
            <a:noFill/>
          </a:ln>
        </p:spPr>
        <p:txBody>
          <a:bodyPr lIns="94100" tIns="47050" rIns="94100" bIns="47050" anchor="t" anchorCtr="0">
            <a:noAutofit/>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kern="1200" cap="none" dirty="0">
                <a:solidFill>
                  <a:schemeClr val="dk1"/>
                </a:solidFill>
                <a:effectLst/>
                <a:latin typeface="Calibri"/>
                <a:ea typeface="Calibri"/>
                <a:cs typeface="Calibri"/>
                <a:sym typeface="Calibri"/>
              </a:rPr>
              <a:t>Comparing on price only is a mistake often made. Consider adding lunch, hands on demos of a boat in the parking lot, etc. and offer something different they will not or cannot get elsewhere and then capitalize on that advantage. Brainstorm for ideas that make you unique and better than any other alternative. Make it compelling and clear why your class is better and why it is worth the money.  You MUST tell them what they are getting and why your offer is a better one.</a:t>
            </a:r>
          </a:p>
          <a:p>
            <a:pPr marL="0" marR="0" lvl="0" indent="0" algn="l" rtl="0">
              <a:spcBef>
                <a:spcPts val="0"/>
              </a:spcBef>
              <a:buSzPct val="25000"/>
              <a:buNone/>
            </a:pPr>
            <a:endParaRPr lang="en-US" dirty="0"/>
          </a:p>
        </p:txBody>
      </p:sp>
      <p:sp>
        <p:nvSpPr>
          <p:cNvPr id="239" name="Shape 239"/>
          <p:cNvSpPr txBox="1">
            <a:spLocks noGrp="1"/>
          </p:cNvSpPr>
          <p:nvPr>
            <p:ph type="sldNum" idx="12"/>
          </p:nvPr>
        </p:nvSpPr>
        <p:spPr>
          <a:xfrm>
            <a:off x="4008704" y="8893296"/>
            <a:ext cx="3066600" cy="468300"/>
          </a:xfrm>
          <a:prstGeom prst="rect">
            <a:avLst/>
          </a:prstGeom>
          <a:noFill/>
          <a:ln>
            <a:noFill/>
          </a:ln>
        </p:spPr>
        <p:txBody>
          <a:bodyPr lIns="94100" tIns="47050" rIns="94100" bIns="4705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8744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707707" y="4447460"/>
            <a:ext cx="5661600" cy="4213500"/>
          </a:xfrm>
          <a:prstGeom prst="rect">
            <a:avLst/>
          </a:prstGeom>
          <a:noFill/>
          <a:ln>
            <a:noFill/>
          </a:ln>
        </p:spPr>
        <p:txBody>
          <a:bodyPr lIns="94100" tIns="47050" rIns="94100" bIns="47050" anchor="t" anchorCtr="0">
            <a:noAutofit/>
          </a:bodyPr>
          <a:lstStyle/>
          <a:p>
            <a:pPr marL="0" marR="0" lvl="0" indent="0" algn="l" rtl="0">
              <a:spcBef>
                <a:spcPts val="0"/>
              </a:spcBef>
              <a:buSzPct val="25000"/>
              <a:buNone/>
            </a:pPr>
            <a:r>
              <a:rPr lang="en-US" sz="1200" b="0" i="0" u="none" strike="noStrike" kern="1200" cap="none" dirty="0">
                <a:solidFill>
                  <a:schemeClr val="dk1"/>
                </a:solidFill>
                <a:effectLst/>
                <a:latin typeface="Calibri"/>
                <a:ea typeface="Calibri"/>
                <a:cs typeface="Calibri"/>
                <a:sym typeface="Calibri"/>
              </a:rPr>
              <a:t>Determining the value of your product is a process that will be local by necessity. You must know what others are charging AND what they are providing for their fee. You must be able to tell your prospective customer what YOU are providing for their money that others in the market do not give them. </a:t>
            </a:r>
            <a:endParaRPr lang="en-US" dirty="0"/>
          </a:p>
        </p:txBody>
      </p:sp>
      <p:sp>
        <p:nvSpPr>
          <p:cNvPr id="239" name="Shape 239"/>
          <p:cNvSpPr txBox="1">
            <a:spLocks noGrp="1"/>
          </p:cNvSpPr>
          <p:nvPr>
            <p:ph type="sldNum" idx="12"/>
          </p:nvPr>
        </p:nvSpPr>
        <p:spPr>
          <a:xfrm>
            <a:off x="4008704" y="8893296"/>
            <a:ext cx="3066600" cy="468300"/>
          </a:xfrm>
          <a:prstGeom prst="rect">
            <a:avLst/>
          </a:prstGeom>
          <a:noFill/>
          <a:ln>
            <a:noFill/>
          </a:ln>
        </p:spPr>
        <p:txBody>
          <a:bodyPr lIns="94100" tIns="47050" rIns="94100" bIns="4705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7502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707707" y="4447460"/>
            <a:ext cx="5661600" cy="4213500"/>
          </a:xfrm>
          <a:prstGeom prst="rect">
            <a:avLst/>
          </a:prstGeom>
          <a:noFill/>
          <a:ln>
            <a:noFill/>
          </a:ln>
        </p:spPr>
        <p:txBody>
          <a:bodyPr lIns="94100" tIns="47050" rIns="94100" bIns="47050" anchor="t" anchorCtr="0">
            <a:noAutofit/>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kern="1200" cap="none" dirty="0">
                <a:solidFill>
                  <a:schemeClr val="dk1"/>
                </a:solidFill>
                <a:effectLst/>
                <a:latin typeface="Calibri"/>
                <a:ea typeface="Calibri"/>
                <a:cs typeface="Calibri"/>
                <a:sym typeface="Calibri"/>
              </a:rPr>
              <a:t>Some have argued that boaters won’t spend money for a course because they don’t have the money. That argument is absolute garbage. If they have the disposable income to buy a boat, put gas in it, perform required maintenance, get insurance, and buy food and beer for their day on the water, they have the money for a one-time expense of boating safety class.</a:t>
            </a:r>
          </a:p>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u="none" strike="noStrike" kern="1200" cap="none" dirty="0">
              <a:solidFill>
                <a:schemeClr val="dk1"/>
              </a:solidFill>
              <a:effectLst/>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kern="1200" cap="none" dirty="0">
                <a:solidFill>
                  <a:schemeClr val="dk1"/>
                </a:solidFill>
                <a:effectLst/>
                <a:latin typeface="Calibri"/>
                <a:ea typeface="Calibri"/>
                <a:cs typeface="Calibri"/>
                <a:sym typeface="Calibri"/>
              </a:rPr>
              <a:t>Reducing your price (taking a markdown) only validates to your customer that your course was not worth much anyway. Flotillas who decide to do this almost always end up with the same numbers of students in class that they did when they posted a higher price. The result is you are still putting in the same effort and time to deliver this education to the same size or even smaller audience and now you are getting less money than you did before. This should not be treated the same as a closeout sale at your local retailer. Marking down the price of your course is not an overall effective strategy that will have a good financial outcome for your flotilla.</a:t>
            </a:r>
          </a:p>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u="none" strike="noStrike" kern="1200" cap="none" dirty="0">
              <a:solidFill>
                <a:schemeClr val="dk1"/>
              </a:solidFill>
              <a:effectLst/>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kern="1200" cap="none" dirty="0">
                <a:solidFill>
                  <a:schemeClr val="dk1"/>
                </a:solidFill>
                <a:effectLst/>
                <a:latin typeface="Calibri"/>
                <a:ea typeface="Calibri"/>
                <a:cs typeface="Calibri"/>
                <a:sym typeface="Calibri"/>
              </a:rPr>
              <a:t>See handouts on Marketing thoughts from 2018 and 2019 on the E Directorate website for ideas on how to effectively market and price your classes.</a:t>
            </a:r>
          </a:p>
          <a:p>
            <a:pPr marL="0" marR="0" lvl="0" indent="0" algn="l" rtl="0">
              <a:spcBef>
                <a:spcPts val="0"/>
              </a:spcBef>
              <a:buSzPct val="25000"/>
              <a:buNone/>
            </a:pPr>
            <a:endParaRPr lang="en-US" dirty="0"/>
          </a:p>
        </p:txBody>
      </p:sp>
      <p:sp>
        <p:nvSpPr>
          <p:cNvPr id="239" name="Shape 239"/>
          <p:cNvSpPr txBox="1">
            <a:spLocks noGrp="1"/>
          </p:cNvSpPr>
          <p:nvPr>
            <p:ph type="sldNum" idx="12"/>
          </p:nvPr>
        </p:nvSpPr>
        <p:spPr>
          <a:xfrm>
            <a:off x="4008704" y="8893296"/>
            <a:ext cx="3066600" cy="468300"/>
          </a:xfrm>
          <a:prstGeom prst="rect">
            <a:avLst/>
          </a:prstGeom>
          <a:noFill/>
          <a:ln>
            <a:noFill/>
          </a:ln>
        </p:spPr>
        <p:txBody>
          <a:bodyPr lIns="94100" tIns="47050" rIns="94100" bIns="4705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3972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707707" y="4447460"/>
            <a:ext cx="5661600" cy="4213500"/>
          </a:xfrm>
          <a:prstGeom prst="rect">
            <a:avLst/>
          </a:prstGeom>
          <a:noFill/>
          <a:ln>
            <a:noFill/>
          </a:ln>
        </p:spPr>
        <p:txBody>
          <a:bodyPr lIns="94100" tIns="47050" rIns="94100" bIns="47050" anchor="t" anchorCtr="0">
            <a:noAutofit/>
          </a:bodyPr>
          <a:lstStyle/>
          <a:p>
            <a:pPr marL="0" marR="0" lvl="0" indent="0" algn="l" rtl="0">
              <a:spcBef>
                <a:spcPts val="0"/>
              </a:spcBef>
              <a:buSzPct val="25000"/>
              <a:buNone/>
            </a:pPr>
            <a:r>
              <a:rPr lang="en-US" sz="1200" b="0" i="0" u="none" strike="noStrike" kern="1200" cap="none" dirty="0">
                <a:solidFill>
                  <a:schemeClr val="dk1"/>
                </a:solidFill>
                <a:effectLst/>
                <a:latin typeface="Calibri"/>
                <a:ea typeface="Calibri"/>
                <a:cs typeface="Calibri"/>
                <a:sym typeface="Calibri"/>
              </a:rPr>
              <a:t>The value of an Auxiliary PE course or seminar is truly priceless as it educates the public and allows them to make informed decisions that will make a difference in their personal safety which translates to more fun on the water. Make sure you tell them this! </a:t>
            </a:r>
            <a:r>
              <a:rPr lang="en-US" sz="1200" b="1" i="1" u="sng" strike="noStrike" kern="1200" cap="none" dirty="0">
                <a:solidFill>
                  <a:schemeClr val="dk1"/>
                </a:solidFill>
                <a:effectLst/>
                <a:latin typeface="Calibri"/>
                <a:ea typeface="Calibri"/>
                <a:cs typeface="Calibri"/>
                <a:sym typeface="Calibri"/>
              </a:rPr>
              <a:t>You MUST tell them what they are getting for their money and WHY they should pay you the asking price to gain this priceless education.</a:t>
            </a:r>
          </a:p>
          <a:p>
            <a:pPr marL="0" marR="0" lvl="0" indent="0" algn="l" rtl="0">
              <a:spcBef>
                <a:spcPts val="0"/>
              </a:spcBef>
              <a:buSzPct val="25000"/>
              <a:buNone/>
            </a:pPr>
            <a:endParaRPr lang="en-US" sz="1200" b="1" i="1" u="sng" strike="noStrike" kern="1200" cap="none" dirty="0">
              <a:solidFill>
                <a:schemeClr val="dk1"/>
              </a:solidFill>
              <a:effectLst/>
              <a:latin typeface="Calibri"/>
              <a:ea typeface="Calibri"/>
              <a:cs typeface="Calibri"/>
              <a:sym typeface="Calibri"/>
            </a:endParaRPr>
          </a:p>
          <a:p>
            <a:pPr marL="0" marR="0" lvl="0" indent="0" algn="l" rtl="0">
              <a:spcBef>
                <a:spcPts val="0"/>
              </a:spcBef>
              <a:buSzPct val="25000"/>
              <a:buNone/>
            </a:pPr>
            <a:r>
              <a:rPr lang="en-US" sz="1200" b="0" i="0" u="none" strike="noStrike" kern="1200" cap="none" dirty="0">
                <a:solidFill>
                  <a:schemeClr val="dk1"/>
                </a:solidFill>
                <a:effectLst/>
                <a:latin typeface="Calibri"/>
                <a:ea typeface="Calibri"/>
                <a:cs typeface="Calibri"/>
                <a:sym typeface="Calibri"/>
              </a:rPr>
              <a:t>The story of the two lost Firemen off the east coast of Florida is but one recent example of someone who is a trained rescue professional who saves people for a living going out on the ocean unprepared with enough lifesaving equipment to save themselves. Since they were not found, it is impossible to know what they knew or did not know before setting out to sea. Had they taken our certificate course, they would have learned about communications via VHF radio and the critical value of an EPIRB or PLB. This equipment would likely have resulted in a different outcome turning a several day fruitless search of hundreds of thousands of square miles of ocean into a two hour rescue mission because the Coast Guard knew their location. A certificate course followed by appropriate action obtaining the safety gear and knowing how to use it could have </a:t>
            </a:r>
            <a:r>
              <a:rPr lang="en-US" sz="1200" b="0" i="0" u="none" strike="noStrike" kern="1200" cap="none">
                <a:solidFill>
                  <a:schemeClr val="dk1"/>
                </a:solidFill>
                <a:effectLst/>
                <a:latin typeface="Calibri"/>
                <a:ea typeface="Calibri"/>
                <a:cs typeface="Calibri"/>
                <a:sym typeface="Calibri"/>
              </a:rPr>
              <a:t>saved two </a:t>
            </a:r>
            <a:r>
              <a:rPr lang="en-US" sz="1200" b="0" i="0" u="none" strike="noStrike" kern="1200" cap="none" dirty="0">
                <a:solidFill>
                  <a:schemeClr val="dk1"/>
                </a:solidFill>
                <a:effectLst/>
                <a:latin typeface="Calibri"/>
                <a:ea typeface="Calibri"/>
                <a:cs typeface="Calibri"/>
                <a:sym typeface="Calibri"/>
              </a:rPr>
              <a:t>lives in this case. </a:t>
            </a:r>
          </a:p>
          <a:p>
            <a:pPr marL="0" marR="0" lvl="0" indent="0" algn="l" rtl="0">
              <a:spcBef>
                <a:spcPts val="0"/>
              </a:spcBef>
              <a:buSzPct val="25000"/>
              <a:buNone/>
            </a:pPr>
            <a:endParaRPr lang="en-US" sz="1200" b="0" i="0" u="none" strike="noStrike" kern="1200" cap="none" dirty="0">
              <a:solidFill>
                <a:schemeClr val="dk1"/>
              </a:solidFill>
              <a:effectLst/>
              <a:latin typeface="Calibri"/>
              <a:cs typeface="Calibri"/>
              <a:sym typeface="Calibri"/>
            </a:endParaRPr>
          </a:p>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kern="1200" cap="none" dirty="0">
                <a:solidFill>
                  <a:schemeClr val="dk1"/>
                </a:solidFill>
                <a:effectLst/>
                <a:latin typeface="Calibri"/>
                <a:ea typeface="Calibri"/>
                <a:cs typeface="Calibri"/>
                <a:sym typeface="Calibri"/>
              </a:rPr>
              <a:t>See handouts on Marketing thoughts from 2018 and 2019 on the E Directorate website for ideas on how to effectively market and price your classes. Share your successes with us using the contact info at the end of this presentation. We want to share your successes nationally, but can only do so if you tell us about them.</a:t>
            </a:r>
          </a:p>
          <a:p>
            <a:pPr marL="0" marR="0" lvl="0" indent="0" algn="l" rtl="0">
              <a:spcBef>
                <a:spcPts val="0"/>
              </a:spcBef>
              <a:buSzPct val="25000"/>
              <a:buNone/>
            </a:pPr>
            <a:endParaRPr lang="en-US" sz="1200" b="0" i="0" u="none" strike="noStrike" kern="1200" cap="none" dirty="0">
              <a:solidFill>
                <a:schemeClr val="dk1"/>
              </a:solidFill>
              <a:effectLst/>
              <a:latin typeface="Calibri"/>
              <a:cs typeface="Calibri"/>
              <a:sym typeface="Calibri"/>
            </a:endParaRPr>
          </a:p>
        </p:txBody>
      </p:sp>
      <p:sp>
        <p:nvSpPr>
          <p:cNvPr id="239" name="Shape 239"/>
          <p:cNvSpPr txBox="1">
            <a:spLocks noGrp="1"/>
          </p:cNvSpPr>
          <p:nvPr>
            <p:ph type="sldNum" idx="12"/>
          </p:nvPr>
        </p:nvSpPr>
        <p:spPr>
          <a:xfrm>
            <a:off x="4008704" y="8893296"/>
            <a:ext cx="3066600" cy="468300"/>
          </a:xfrm>
          <a:prstGeom prst="rect">
            <a:avLst/>
          </a:prstGeom>
          <a:noFill/>
          <a:ln>
            <a:noFill/>
          </a:ln>
        </p:spPr>
        <p:txBody>
          <a:bodyPr lIns="94100" tIns="47050" rIns="94100" bIns="4705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4153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707707" y="4447460"/>
            <a:ext cx="5661600" cy="4213500"/>
          </a:xfrm>
          <a:prstGeom prst="rect">
            <a:avLst/>
          </a:prstGeom>
          <a:noFill/>
          <a:ln>
            <a:noFill/>
          </a:ln>
        </p:spPr>
        <p:txBody>
          <a:bodyPr lIns="94100" tIns="47050" rIns="94100" bIns="47050" anchor="t" anchorCtr="0">
            <a:noAutofit/>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kern="1200" cap="none" dirty="0">
                <a:solidFill>
                  <a:schemeClr val="dk1"/>
                </a:solidFill>
                <a:effectLst/>
                <a:latin typeface="Calibri"/>
                <a:ea typeface="Calibri"/>
                <a:cs typeface="Calibri"/>
                <a:sym typeface="Calibri"/>
              </a:rPr>
              <a:t>It is true that many boaters in the 90% just don’t know what they don’t know and it is up to us to reach out and educate them. If you utilize your entire RBS team along with support of your elected leadership, you can make a difference and start moving the needle in the right direction.</a:t>
            </a:r>
          </a:p>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u="none" strike="noStrike" kern="1200" cap="none" dirty="0">
              <a:solidFill>
                <a:schemeClr val="dk1"/>
              </a:solidFill>
              <a:effectLst/>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kern="1200" cap="none" dirty="0">
                <a:solidFill>
                  <a:schemeClr val="dk1"/>
                </a:solidFill>
                <a:effectLst/>
                <a:latin typeface="Calibri"/>
                <a:ea typeface="Calibri"/>
                <a:cs typeface="Calibri"/>
                <a:sym typeface="Calibri"/>
              </a:rPr>
              <a:t>Use the Performance Improvement Guide (PIG) from the Coast Guard to gather thoughts on how to brainstorm.</a:t>
            </a:r>
          </a:p>
          <a:p>
            <a:pPr marL="0" marR="0" lvl="0" indent="0" algn="l" rtl="0">
              <a:spcBef>
                <a:spcPts val="0"/>
              </a:spcBef>
              <a:buSzPct val="25000"/>
              <a:buNone/>
            </a:pPr>
            <a:endParaRPr lang="en-US" dirty="0"/>
          </a:p>
        </p:txBody>
      </p:sp>
      <p:sp>
        <p:nvSpPr>
          <p:cNvPr id="239" name="Shape 239"/>
          <p:cNvSpPr txBox="1">
            <a:spLocks noGrp="1"/>
          </p:cNvSpPr>
          <p:nvPr>
            <p:ph type="sldNum" idx="12"/>
          </p:nvPr>
        </p:nvSpPr>
        <p:spPr>
          <a:xfrm>
            <a:off x="4008704" y="8893296"/>
            <a:ext cx="3066600" cy="468300"/>
          </a:xfrm>
          <a:prstGeom prst="rect">
            <a:avLst/>
          </a:prstGeom>
          <a:noFill/>
          <a:ln>
            <a:noFill/>
          </a:ln>
        </p:spPr>
        <p:txBody>
          <a:bodyPr lIns="94100" tIns="47050" rIns="94100" bIns="4705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3372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Shape 824"/>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25" name="Shape 825"/>
          <p:cNvSpPr txBox="1">
            <a:spLocks noGrp="1"/>
          </p:cNvSpPr>
          <p:nvPr>
            <p:ph type="body" idx="1"/>
          </p:nvPr>
        </p:nvSpPr>
        <p:spPr>
          <a:xfrm>
            <a:off x="707708" y="4447460"/>
            <a:ext cx="5661659" cy="4213384"/>
          </a:xfrm>
          <a:prstGeom prst="rect">
            <a:avLst/>
          </a:prstGeom>
          <a:noFill/>
          <a:ln>
            <a:noFill/>
          </a:ln>
        </p:spPr>
        <p:txBody>
          <a:bodyPr lIns="93900" tIns="93900" rIns="93900" bIns="93900" anchor="t" anchorCtr="0">
            <a:noAutofit/>
          </a:bodyPr>
          <a:lstStyle/>
          <a:p>
            <a:pPr marL="0" marR="0" lvl="0" indent="0" algn="l" rtl="0">
              <a:spcBef>
                <a:spcPts val="0"/>
              </a:spcBef>
              <a:buClr>
                <a:schemeClr val="dk1"/>
              </a:buClr>
              <a:buSzPct val="25000"/>
              <a:buFont typeface="Calibri"/>
              <a:buNone/>
            </a:pPr>
            <a:r>
              <a:rPr lang="en-US" dirty="0"/>
              <a:t>We are interested in hearing about your PE experiences with all of these products.  Please feel free to share both your success stories and your challenges.  All of us in the RBS and leadership community will learn from your experiences.</a:t>
            </a:r>
          </a:p>
        </p:txBody>
      </p:sp>
      <p:sp>
        <p:nvSpPr>
          <p:cNvPr id="826" name="Shape 826"/>
          <p:cNvSpPr txBox="1">
            <a:spLocks noGrp="1"/>
          </p:cNvSpPr>
          <p:nvPr>
            <p:ph type="sldNum" idx="12"/>
          </p:nvPr>
        </p:nvSpPr>
        <p:spPr>
          <a:xfrm>
            <a:off x="4008705" y="8893296"/>
            <a:ext cx="3066730" cy="468154"/>
          </a:xfrm>
          <a:prstGeom prst="rect">
            <a:avLst/>
          </a:prstGeom>
          <a:noFill/>
          <a:ln>
            <a:noFill/>
          </a:ln>
        </p:spPr>
        <p:txBody>
          <a:bodyPr lIns="93900" tIns="46925" rIns="93900" bIns="469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lang="en-US"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707708" y="4447460"/>
            <a:ext cx="5661659" cy="4213384"/>
          </a:xfrm>
          <a:prstGeom prst="rect">
            <a:avLst/>
          </a:prstGeom>
          <a:noFill/>
          <a:ln>
            <a:noFill/>
          </a:ln>
        </p:spPr>
        <p:txBody>
          <a:bodyPr lIns="93900" tIns="93900" rIns="93900" bIns="93900" anchor="t" anchorCtr="0">
            <a:noAutofit/>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The E-Directorate has been working very hard to meet various needs as expressed both</a:t>
            </a:r>
            <a:r>
              <a:rPr lang="en-US" sz="1200" b="0" i="0" u="none" strike="noStrike" cap="none" baseline="0" dirty="0">
                <a:solidFill>
                  <a:schemeClr val="dk1"/>
                </a:solidFill>
                <a:latin typeface="Calibri"/>
                <a:ea typeface="Calibri"/>
                <a:cs typeface="Calibri"/>
                <a:sym typeface="Calibri"/>
              </a:rPr>
              <a:t> by National Leadership and by local flotillas.  We’ve tried to keep our ear-to-the-ground, listening, and working toward meeting a diversity of needs.  We are going to talk about:</a:t>
            </a: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1.   New products that have either recently been added, or will soon be added to teach.  </a:t>
            </a:r>
          </a:p>
          <a:p>
            <a:pPr marL="228600" marR="0" lvl="0" indent="-228600" algn="l" rtl="0">
              <a:spcBef>
                <a:spcPts val="0"/>
              </a:spcBef>
              <a:buClr>
                <a:schemeClr val="dk1"/>
              </a:buClr>
              <a:buSzPct val="25000"/>
              <a:buFont typeface="Calibri"/>
              <a:buAutoNum type="arabicPeriod" startAt="2"/>
            </a:pPr>
            <a:r>
              <a:rPr lang="en-US" sz="1200" b="0" i="0" u="none" strike="noStrike" cap="none" baseline="0" dirty="0">
                <a:solidFill>
                  <a:schemeClr val="dk1"/>
                </a:solidFill>
                <a:latin typeface="Calibri"/>
                <a:ea typeface="Calibri"/>
                <a:cs typeface="Calibri"/>
                <a:sym typeface="Calibri"/>
              </a:rPr>
              <a:t>We will also talk about the importance of marketing and delivering these products to students.  The Coast Guard Auxiliary </a:t>
            </a:r>
            <a:r>
              <a:rPr lang="en-US" sz="1200" b="1" i="0" u="none" strike="noStrike" cap="none" baseline="0" dirty="0">
                <a:solidFill>
                  <a:schemeClr val="dk1"/>
                </a:solidFill>
                <a:latin typeface="Calibri"/>
                <a:ea typeface="Calibri"/>
                <a:cs typeface="Calibri"/>
                <a:sym typeface="Calibri"/>
              </a:rPr>
              <a:t>brand</a:t>
            </a:r>
            <a:r>
              <a:rPr lang="en-US" sz="1200" b="0" i="0" u="none" strike="noStrike" cap="none" baseline="0" dirty="0">
                <a:solidFill>
                  <a:schemeClr val="dk1"/>
                </a:solidFill>
                <a:latin typeface="Calibri"/>
                <a:ea typeface="Calibri"/>
                <a:cs typeface="Calibri"/>
                <a:sym typeface="Calibri"/>
              </a:rPr>
              <a:t> is a valuable brand and should not be sold at too low or at no cost.  We hope to present ways to get your message out and to provide revenue for your flotilla.  It is important to always remember that the only other source of revenue for your flotilla outside of dues is PE classes.  The only department that brings in revenue is the PE department.  The less revenue you bring in, the more pressure you place on increasing dues to meet your budget needs. </a:t>
            </a:r>
          </a:p>
          <a:p>
            <a:pPr marL="228600" marR="0" lvl="0" indent="-228600" algn="l" rtl="0">
              <a:spcBef>
                <a:spcPts val="0"/>
              </a:spcBef>
              <a:buClr>
                <a:schemeClr val="dk1"/>
              </a:buClr>
              <a:buSzPct val="25000"/>
              <a:buFont typeface="Calibri"/>
              <a:buAutoNum type="arabicPeriod" startAt="2"/>
            </a:pPr>
            <a:r>
              <a:rPr lang="en-US" sz="1200" b="0" i="0" u="none" strike="noStrike" cap="none" baseline="0" dirty="0">
                <a:solidFill>
                  <a:schemeClr val="dk1"/>
                </a:solidFill>
                <a:latin typeface="Calibri"/>
                <a:ea typeface="Calibri"/>
                <a:cs typeface="Calibri"/>
                <a:sym typeface="Calibri"/>
              </a:rPr>
              <a:t> Lastly we’ll highlight our feedback link so that you can let us know your successes so that we can share them with other flotillas.</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4008705" y="8893296"/>
            <a:ext cx="3066730" cy="468154"/>
          </a:xfrm>
          <a:prstGeom prst="rect">
            <a:avLst/>
          </a:prstGeom>
          <a:noFill/>
          <a:ln>
            <a:noFill/>
          </a:ln>
        </p:spPr>
        <p:txBody>
          <a:bodyPr lIns="93900" tIns="46925" rIns="93900" bIns="469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lang="en-US"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707708" y="4447460"/>
            <a:ext cx="5661659" cy="4213384"/>
          </a:xfrm>
          <a:prstGeom prst="rect">
            <a:avLst/>
          </a:prstGeom>
          <a:noFill/>
          <a:ln>
            <a:noFill/>
          </a:ln>
        </p:spPr>
        <p:txBody>
          <a:bodyPr lIns="93900" tIns="93900" rIns="93900" bIns="93900" anchor="t" anchorCtr="0">
            <a:noAutofit/>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Go to the E Directorate Website to view and download the Mission and Vision statements.</a:t>
            </a:r>
            <a:endParaRPr sz="1200" b="0" i="0" u="none" strike="noStrike" cap="none" dirty="0">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4008705" y="8893296"/>
            <a:ext cx="3066730" cy="468154"/>
          </a:xfrm>
          <a:prstGeom prst="rect">
            <a:avLst/>
          </a:prstGeom>
          <a:noFill/>
          <a:ln>
            <a:noFill/>
          </a:ln>
        </p:spPr>
        <p:txBody>
          <a:bodyPr lIns="93900" tIns="46925" rIns="93900" bIns="469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lang="en-US"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707708" y="4447460"/>
            <a:ext cx="5661659" cy="4213384"/>
          </a:xfrm>
          <a:prstGeom prst="rect">
            <a:avLst/>
          </a:prstGeom>
          <a:noFill/>
          <a:ln>
            <a:noFill/>
          </a:ln>
        </p:spPr>
        <p:txBody>
          <a:bodyPr lIns="93900" tIns="93900" rIns="93900" bIns="93900" anchor="t" anchorCtr="0">
            <a:noAutofit/>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cap="none" dirty="0">
                <a:solidFill>
                  <a:schemeClr val="dk1"/>
                </a:solidFill>
                <a:latin typeface="Calibri"/>
                <a:ea typeface="Calibri"/>
                <a:cs typeface="Calibri"/>
                <a:sym typeface="Calibri"/>
              </a:rPr>
              <a:t>Go to the E Directorate Website to view and download the Mission and Vision statements.</a:t>
            </a: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4008705" y="8893296"/>
            <a:ext cx="3066730" cy="468154"/>
          </a:xfrm>
          <a:prstGeom prst="rect">
            <a:avLst/>
          </a:prstGeom>
          <a:noFill/>
          <a:ln>
            <a:noFill/>
          </a:ln>
        </p:spPr>
        <p:txBody>
          <a:bodyPr lIns="93900" tIns="46925" rIns="93900" bIns="469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lang="en-US"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707708" y="4447460"/>
            <a:ext cx="5661659" cy="4213384"/>
          </a:xfrm>
          <a:prstGeom prst="rect">
            <a:avLst/>
          </a:prstGeom>
          <a:noFill/>
          <a:ln>
            <a:noFill/>
          </a:ln>
        </p:spPr>
        <p:txBody>
          <a:bodyPr lIns="93900" tIns="93900" rIns="93900" bIns="93900" anchor="t" anchorCtr="0">
            <a:noAutofit/>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Our guiding goals in their simplest form.</a:t>
            </a:r>
            <a:endParaRPr sz="1200" b="0" i="0" u="none" strike="noStrike" cap="none" dirty="0">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4008705" y="8893296"/>
            <a:ext cx="3066730" cy="468154"/>
          </a:xfrm>
          <a:prstGeom prst="rect">
            <a:avLst/>
          </a:prstGeom>
          <a:noFill/>
          <a:ln>
            <a:noFill/>
          </a:ln>
        </p:spPr>
        <p:txBody>
          <a:bodyPr lIns="93900" tIns="46925" rIns="93900" bIns="469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lang="en-US"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6" name="Shape 86"/>
          <p:cNvSpPr txBox="1">
            <a:spLocks noGrp="1"/>
          </p:cNvSpPr>
          <p:nvPr>
            <p:ph type="body" idx="1"/>
          </p:nvPr>
        </p:nvSpPr>
        <p:spPr>
          <a:xfrm>
            <a:off x="707708" y="4447460"/>
            <a:ext cx="5661659" cy="4213384"/>
          </a:xfrm>
          <a:prstGeom prst="rect">
            <a:avLst/>
          </a:prstGeom>
          <a:noFill/>
          <a:ln>
            <a:noFill/>
          </a:ln>
        </p:spPr>
        <p:txBody>
          <a:bodyPr lIns="93900" tIns="46925" rIns="93900" bIns="46925" anchor="t" anchorCtr="0">
            <a:noAutofit/>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Each new course we developed, or revisions made to current courses, were done with five assumptions in mind:</a:t>
            </a:r>
          </a:p>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a:p>
            <a:pPr marL="228600" marR="0" lvl="0" indent="-228600" algn="l" rtl="0">
              <a:spcBef>
                <a:spcPts val="0"/>
              </a:spcBef>
              <a:buClr>
                <a:schemeClr val="dk1"/>
              </a:buClr>
              <a:buSzPct val="25000"/>
              <a:buFont typeface="Calibri"/>
              <a:buAutoNum type="arabicPeriod"/>
            </a:pPr>
            <a:r>
              <a:rPr lang="en-US" sz="1200" b="0" i="0" u="none" strike="noStrike" cap="none" dirty="0">
                <a:solidFill>
                  <a:schemeClr val="dk1"/>
                </a:solidFill>
                <a:latin typeface="Calibri"/>
                <a:ea typeface="Calibri"/>
                <a:cs typeface="Calibri"/>
                <a:sym typeface="Calibri"/>
              </a:rPr>
              <a:t>First, does the course meet our mission</a:t>
            </a:r>
            <a:r>
              <a:rPr lang="en-US" sz="1200" b="0" i="0" u="none" strike="noStrike" cap="none" baseline="0" dirty="0">
                <a:solidFill>
                  <a:schemeClr val="dk1"/>
                </a:solidFill>
                <a:latin typeface="Calibri"/>
                <a:ea typeface="Calibri"/>
                <a:cs typeface="Calibri"/>
                <a:sym typeface="Calibri"/>
              </a:rPr>
              <a:t> within the E-Directorate, and as Instructors, that is to prevent SARs.  Educated boaters not only help themselves, but help other less educated boaters as well thus preventing or at least mitigating SAR cases. </a:t>
            </a:r>
          </a:p>
          <a:p>
            <a:pPr marL="228600" marR="0" lvl="0" indent="-228600" algn="l" rtl="0">
              <a:spcBef>
                <a:spcPts val="0"/>
              </a:spcBef>
              <a:buClr>
                <a:schemeClr val="dk1"/>
              </a:buClr>
              <a:buSzPct val="25000"/>
              <a:buFont typeface="Calibri"/>
              <a:buAutoNum type="arabicPeriod"/>
            </a:pPr>
            <a:r>
              <a:rPr lang="en-US" sz="1200" b="0" i="0" u="none" strike="noStrike" cap="none" baseline="0" dirty="0">
                <a:solidFill>
                  <a:schemeClr val="dk1"/>
                </a:solidFill>
                <a:latin typeface="Calibri"/>
                <a:ea typeface="Calibri"/>
                <a:cs typeface="Calibri"/>
                <a:sym typeface="Calibri"/>
              </a:rPr>
              <a:t>Second, that there is a need, an audience, or an interest in the topic presented.  </a:t>
            </a:r>
          </a:p>
          <a:p>
            <a:pPr marL="228600" marR="0" lvl="0" indent="-228600" algn="l" rtl="0">
              <a:spcBef>
                <a:spcPts val="0"/>
              </a:spcBef>
              <a:buClr>
                <a:schemeClr val="dk1"/>
              </a:buClr>
              <a:buSzPct val="25000"/>
              <a:buFont typeface="Calibri"/>
              <a:buAutoNum type="arabicPeriod"/>
            </a:pPr>
            <a:r>
              <a:rPr lang="en-US" sz="1200" b="0" i="0" u="none" strike="noStrike" cap="none" baseline="0" dirty="0">
                <a:solidFill>
                  <a:schemeClr val="dk1"/>
                </a:solidFill>
                <a:latin typeface="Calibri"/>
                <a:ea typeface="Calibri"/>
                <a:cs typeface="Calibri"/>
                <a:sym typeface="Calibri"/>
              </a:rPr>
              <a:t>Third, that there is a positive marketing aspect to the course thus presenting another revenue source for the flotilla.</a:t>
            </a:r>
          </a:p>
          <a:p>
            <a:pPr marL="228600" marR="0" lvl="0" indent="-228600" algn="l" rtl="0">
              <a:spcBef>
                <a:spcPts val="0"/>
              </a:spcBef>
              <a:buClr>
                <a:schemeClr val="dk1"/>
              </a:buClr>
              <a:buSzPct val="25000"/>
              <a:buFont typeface="Calibri"/>
              <a:buAutoNum type="arabicPeriod"/>
            </a:pPr>
            <a:r>
              <a:rPr lang="en-US" sz="1200" b="0" i="0" u="none" strike="noStrike" cap="none" baseline="0" dirty="0">
                <a:solidFill>
                  <a:schemeClr val="dk1"/>
                </a:solidFill>
                <a:latin typeface="Calibri"/>
                <a:ea typeface="Calibri"/>
                <a:cs typeface="Calibri"/>
                <a:sym typeface="Calibri"/>
              </a:rPr>
              <a:t>Fourth, that the material is teachable by most instructors.</a:t>
            </a:r>
          </a:p>
          <a:p>
            <a:pPr marL="228600" marR="0" lvl="0" indent="-228600" algn="l" rtl="0">
              <a:spcBef>
                <a:spcPts val="0"/>
              </a:spcBef>
              <a:buClr>
                <a:schemeClr val="dk1"/>
              </a:buClr>
              <a:buSzPct val="25000"/>
              <a:buFont typeface="Calibri"/>
              <a:buAutoNum type="arabicPeriod"/>
            </a:pPr>
            <a:r>
              <a:rPr lang="en-US" sz="1200" b="0" i="0" u="none" strike="noStrike" cap="none" baseline="0" dirty="0">
                <a:solidFill>
                  <a:schemeClr val="dk1"/>
                </a:solidFill>
                <a:latin typeface="Calibri"/>
                <a:ea typeface="Calibri"/>
                <a:cs typeface="Calibri"/>
                <a:sym typeface="Calibri"/>
              </a:rPr>
              <a:t>Fifth, that the material is flexible so that a local flotilla can adapt and add local variations for their AOR.</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87" name="Shape 87"/>
          <p:cNvSpPr txBox="1">
            <a:spLocks noGrp="1"/>
          </p:cNvSpPr>
          <p:nvPr>
            <p:ph type="sldNum" idx="12"/>
          </p:nvPr>
        </p:nvSpPr>
        <p:spPr>
          <a:xfrm>
            <a:off x="4008705" y="8893296"/>
            <a:ext cx="3066730" cy="468154"/>
          </a:xfrm>
          <a:prstGeom prst="rect">
            <a:avLst/>
          </a:prstGeom>
          <a:noFill/>
          <a:ln>
            <a:noFill/>
          </a:ln>
        </p:spPr>
        <p:txBody>
          <a:bodyPr lIns="93900" tIns="46925" rIns="93900" bIns="4692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707708" y="4447460"/>
            <a:ext cx="5661659" cy="4213384"/>
          </a:xfrm>
          <a:prstGeom prst="rect">
            <a:avLst/>
          </a:prstGeom>
          <a:noFill/>
          <a:ln>
            <a:noFill/>
          </a:ln>
        </p:spPr>
        <p:txBody>
          <a:bodyPr lIns="93900" tIns="93900" rIns="93900" bIns="93900" anchor="t" anchorCtr="0">
            <a:noAutofit/>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The entire package is posted on the E-Directorate website. Talk this up at every opportunity and engage our members. Challenge them to do what is necessary to be nominated and remind them that there will be winners with appropriate recognition at every level from flotilla to the national winner. The Maxim Award </a:t>
            </a:r>
            <a:r>
              <a:rPr lang="en-US" sz="1200" b="1" i="1" u="none" strike="noStrike" cap="none" dirty="0">
                <a:solidFill>
                  <a:schemeClr val="dk1"/>
                </a:solidFill>
                <a:latin typeface="Calibri"/>
                <a:ea typeface="Calibri"/>
                <a:cs typeface="Calibri"/>
                <a:sym typeface="Calibri"/>
              </a:rPr>
              <a:t>is</a:t>
            </a:r>
            <a:r>
              <a:rPr lang="en-US" sz="1200" b="0" i="0" u="none" strike="noStrike" cap="none" dirty="0">
                <a:solidFill>
                  <a:schemeClr val="dk1"/>
                </a:solidFill>
                <a:latin typeface="Calibri"/>
                <a:ea typeface="Calibri"/>
                <a:cs typeface="Calibri"/>
                <a:sym typeface="Calibri"/>
              </a:rPr>
              <a:t> something achievable and not something they can never win. Inspire them to extend themselves beyond the ordinary and try to win the award by becoming extraordinary.</a:t>
            </a:r>
            <a:endParaRPr sz="1200" b="0" i="0" u="none" strike="noStrike" cap="none" dirty="0">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4008705" y="8893296"/>
            <a:ext cx="3066730" cy="468154"/>
          </a:xfrm>
          <a:prstGeom prst="rect">
            <a:avLst/>
          </a:prstGeom>
          <a:noFill/>
          <a:ln>
            <a:noFill/>
          </a:ln>
        </p:spPr>
        <p:txBody>
          <a:bodyPr lIns="93900" tIns="46925" rIns="93900" bIns="469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lang="en-US"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r>
              <a:rPr lang="en-US" b="1" dirty="0"/>
              <a:t>Introduction to Basic Boating Safety:</a:t>
            </a:r>
          </a:p>
          <a:p>
            <a:r>
              <a:rPr lang="en-US" dirty="0"/>
              <a:t>Designed as a one to two-hour presentation for new boaters delivering the most important safety information. Can be scaled to fit time slot available.</a:t>
            </a:r>
          </a:p>
          <a:p>
            <a:r>
              <a:rPr lang="en-US" dirty="0"/>
              <a:t>Encourages additional education for a certificate course and VSC / Membership recruiting opportunities. It is NOT a certificate course.</a:t>
            </a:r>
          </a:p>
          <a:p>
            <a:r>
              <a:rPr lang="en-US" dirty="0"/>
              <a:t>Use at Dealers, Boat Shows, Boating and Hunting groups or any group with novice boaters.</a:t>
            </a:r>
          </a:p>
          <a:p>
            <a:r>
              <a:rPr lang="en-US" dirty="0"/>
              <a:t>Highly customizable to fit local needs – includes Instructor notes and resources documents.</a:t>
            </a:r>
          </a:p>
          <a:p>
            <a:r>
              <a:rPr lang="en-US" dirty="0"/>
              <a:t>	</a:t>
            </a:r>
          </a:p>
          <a:p>
            <a:r>
              <a:rPr lang="en-US" b="1" dirty="0"/>
              <a:t>Waterfowl Hunting and Boater Safety:</a:t>
            </a:r>
          </a:p>
          <a:p>
            <a:r>
              <a:rPr lang="en-US" dirty="0"/>
              <a:t>This course came as a request from various groups in several districts.  Some local AORs had created a variety of presentations for hunters who hunt from their small boats.  This presentation is designed to provide a boating safety course from the perspective of hunters.  It focuses on boating safety when working with dogs in your boat, the need to wear a PFD when hunting from a boat, gun safety and shooting zones in a small boat, float plans, and other safety considerations.  It is highly customizable for local AORs as hunting can be very specialized in a variety of areas.</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374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7" name="Shape 17"/>
          <p:cNvSpPr txBox="1">
            <a:spLocks noGrp="1"/>
          </p:cNvSpPr>
          <p:nvPr>
            <p:ph type="subTitle" idx="1"/>
          </p:nvPr>
        </p:nvSpPr>
        <p:spPr>
          <a:xfrm>
            <a:off x="1371600" y="3886200"/>
            <a:ext cx="6400800"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9" name="Shape 19"/>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0" name="Shape 20"/>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6" name="Shape 36"/>
          <p:cNvSpPr txBox="1">
            <a:spLocks noGrp="1"/>
          </p:cNvSpPr>
          <p:nvPr>
            <p:ph type="body" idx="1"/>
          </p:nvPr>
        </p:nvSpPr>
        <p:spPr>
          <a:xfrm>
            <a:off x="457200" y="1535112"/>
            <a:ext cx="4040100" cy="639900"/>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457200" y="2174875"/>
            <a:ext cx="4040100" cy="3951300"/>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body" idx="3"/>
          </p:nvPr>
        </p:nvSpPr>
        <p:spPr>
          <a:xfrm>
            <a:off x="4645025" y="1535112"/>
            <a:ext cx="4041900" cy="639900"/>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4"/>
          </p:nvPr>
        </p:nvSpPr>
        <p:spPr>
          <a:xfrm>
            <a:off x="4645025" y="2174875"/>
            <a:ext cx="4041900" cy="3951300"/>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41" name="Shape 41"/>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42" name="Shape 42"/>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5" name="Shape 45"/>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46" name="Shape 46"/>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47" name="Shape 47"/>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1792288" y="4800600"/>
            <a:ext cx="5486400" cy="5667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4" name="Shape 54"/>
          <p:cNvSpPr>
            <a:spLocks noGrp="1"/>
          </p:cNvSpPr>
          <p:nvPr>
            <p:ph type="pic" idx="2"/>
          </p:nvPr>
        </p:nvSpPr>
        <p:spPr>
          <a:xfrm>
            <a:off x="1792288" y="612775"/>
            <a:ext cx="5486400"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55" name="Shape 55"/>
          <p:cNvSpPr txBox="1">
            <a:spLocks noGrp="1"/>
          </p:cNvSpPr>
          <p:nvPr>
            <p:ph type="body" idx="1"/>
          </p:nvPr>
        </p:nvSpPr>
        <p:spPr>
          <a:xfrm>
            <a:off x="1792288" y="5367337"/>
            <a:ext cx="5486400" cy="804900"/>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57" name="Shape 57"/>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58" name="Shape 58"/>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1" name="Shape 61"/>
          <p:cNvSpPr txBox="1">
            <a:spLocks noGrp="1"/>
          </p:cNvSpPr>
          <p:nvPr>
            <p:ph type="body" idx="1"/>
          </p:nvPr>
        </p:nvSpPr>
        <p:spPr>
          <a:xfrm rot="5400000">
            <a:off x="2308949" y="-251549"/>
            <a:ext cx="4526100" cy="82296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63" name="Shape 63"/>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64" name="Shape 64"/>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rot="5400000">
            <a:off x="4732349" y="2171687"/>
            <a:ext cx="5851500"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7" name="Shape 67"/>
          <p:cNvSpPr txBox="1">
            <a:spLocks noGrp="1"/>
          </p:cNvSpPr>
          <p:nvPr>
            <p:ph type="body" idx="1"/>
          </p:nvPr>
        </p:nvSpPr>
        <p:spPr>
          <a:xfrm rot="5400000">
            <a:off x="541348" y="190487"/>
            <a:ext cx="5851500" cy="60198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69" name="Shape 69"/>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70" name="Shape 70"/>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73" name="Shape 73"/>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lvl="0" indent="16891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4922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12954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41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41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41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41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41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41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75" name="Shape 75"/>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76" name="Shape 76"/>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722312" y="4406900"/>
            <a:ext cx="7772400" cy="1362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3" name="Shape 23"/>
          <p:cNvSpPr txBox="1">
            <a:spLocks noGrp="1"/>
          </p:cNvSpPr>
          <p:nvPr>
            <p:ph type="body" idx="1"/>
          </p:nvPr>
        </p:nvSpPr>
        <p:spPr>
          <a:xfrm>
            <a:off x="722312" y="2906713"/>
            <a:ext cx="7772400" cy="1500300"/>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5" name="Shape 25"/>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6" name="Shape 26"/>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4803400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3" name="Shape 13"/>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4" name="Shape 14"/>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4" r:id="rId4"/>
    <p:sldLayoutId id="2147483655" r:id="rId5"/>
    <p:sldLayoutId id="2147483656" r:id="rId6"/>
    <p:sldLayoutId id="2147483657" r:id="rId7"/>
    <p:sldLayoutId id="2147483660" r:id="rId8"/>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mailto:pe.feedback@cgauxnet.us"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p:nvPr/>
        </p:nvSpPr>
        <p:spPr>
          <a:xfrm>
            <a:off x="903206" y="2904163"/>
            <a:ext cx="7874000" cy="31091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hlink"/>
              </a:buClr>
              <a:buFont typeface="Calibri"/>
              <a:buNone/>
            </a:pPr>
            <a:endParaRPr sz="1400" b="0" i="0" u="none" strike="noStrike" cap="none" dirty="0">
              <a:solidFill>
                <a:srgbClr val="000000"/>
              </a:solidFill>
              <a:latin typeface="Arial"/>
              <a:ea typeface="Arial"/>
              <a:cs typeface="Arial"/>
              <a:sym typeface="Arial"/>
            </a:endParaRPr>
          </a:p>
          <a:p>
            <a:pPr lvl="0" algn="ctr">
              <a:buClr>
                <a:schemeClr val="hlink"/>
              </a:buClr>
              <a:buSzPct val="25000"/>
            </a:pPr>
            <a:r>
              <a:rPr lang="en-US" sz="4400" b="1" dirty="0">
                <a:solidFill>
                  <a:srgbClr val="0000FF"/>
                </a:solidFill>
                <a:latin typeface="Cambria"/>
                <a:ea typeface="Calibri"/>
                <a:cs typeface="Cambria"/>
                <a:sym typeface="Calibri"/>
              </a:rPr>
              <a:t>E-Directorate Workshop</a:t>
            </a:r>
          </a:p>
          <a:p>
            <a:pPr algn="ctr">
              <a:buClr>
                <a:schemeClr val="hlink"/>
              </a:buClr>
              <a:buSzPct val="25000"/>
            </a:pPr>
            <a:endParaRPr lang="en-US" sz="4000" b="1" dirty="0">
              <a:solidFill>
                <a:srgbClr val="0000FF"/>
              </a:solidFill>
              <a:latin typeface="Cambria"/>
              <a:ea typeface="Calibri"/>
              <a:cs typeface="Cambria"/>
              <a:sym typeface="Calibri"/>
            </a:endParaRPr>
          </a:p>
          <a:p>
            <a:pPr algn="ctr">
              <a:buClr>
                <a:schemeClr val="hlink"/>
              </a:buClr>
              <a:buSzPct val="25000"/>
            </a:pPr>
            <a:r>
              <a:rPr lang="en-US" sz="4000" b="1" dirty="0">
                <a:solidFill>
                  <a:srgbClr val="0000FF"/>
                </a:solidFill>
                <a:latin typeface="Cambria"/>
                <a:ea typeface="Calibri"/>
                <a:cs typeface="Cambria"/>
                <a:sym typeface="Calibri"/>
              </a:rPr>
              <a:t>Products, Marketing, and Delivery</a:t>
            </a:r>
          </a:p>
          <a:p>
            <a:pPr marL="0" marR="0" lvl="0" indent="0" algn="ctr" rtl="0">
              <a:lnSpc>
                <a:spcPct val="100000"/>
              </a:lnSpc>
              <a:spcBef>
                <a:spcPts val="0"/>
              </a:spcBef>
              <a:spcAft>
                <a:spcPts val="0"/>
              </a:spcAft>
              <a:buClr>
                <a:schemeClr val="hlink"/>
              </a:buClr>
              <a:buSzPct val="25000"/>
              <a:buFont typeface="Calibri"/>
              <a:buNone/>
            </a:pPr>
            <a:endParaRPr lang="en-US" sz="4800" b="1" i="0" u="none" strike="noStrike" cap="none" dirty="0">
              <a:solidFill>
                <a:srgbClr val="0000FF"/>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Font typeface="Arial"/>
              <a:buNone/>
            </a:pPr>
            <a:endParaRPr sz="6000" b="1" i="0" u="none" strike="noStrike" cap="none" dirty="0">
              <a:solidFill>
                <a:srgbClr val="0000FF"/>
              </a:solidFill>
              <a:latin typeface="Calibri"/>
              <a:ea typeface="Calibri"/>
              <a:cs typeface="Calibri"/>
              <a:sym typeface="Calibri"/>
            </a:endParaRPr>
          </a:p>
        </p:txBody>
      </p:sp>
      <p:sp>
        <p:nvSpPr>
          <p:cNvPr id="90" name="Shape 90"/>
          <p:cNvSpPr txBox="1"/>
          <p:nvPr/>
        </p:nvSpPr>
        <p:spPr>
          <a:xfrm>
            <a:off x="6093900" y="5130725"/>
            <a:ext cx="2592900" cy="13343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dirty="0">
              <a:solidFill>
                <a:schemeClr val="dk1"/>
              </a:solidFill>
              <a:latin typeface="Calibri"/>
              <a:ea typeface="Calibri"/>
              <a:cs typeface="Calibri"/>
              <a:sym typeface="Calibri"/>
            </a:endParaRPr>
          </a:p>
        </p:txBody>
      </p:sp>
      <p:sp>
        <p:nvSpPr>
          <p:cNvPr id="93" name="Shape 93"/>
          <p:cNvSpPr txBox="1">
            <a:spLocks noGrp="1"/>
          </p:cNvSpPr>
          <p:nvPr>
            <p:ph type="sldNum" idx="12"/>
          </p:nvPr>
        </p:nvSpPr>
        <p:spPr>
          <a:prstGeom prst="rect">
            <a:avLst/>
          </a:prstGeom>
          <a:noFill/>
          <a:ln>
            <a:noFill/>
          </a:ln>
        </p:spPr>
        <p:txBody>
          <a:bodyPr lIns="91425" tIns="45700" rIns="91425" bIns="45700" anchor="ctr" anchorCtr="0">
            <a:noAutofit/>
          </a:bodyPr>
          <a:lstStyle/>
          <a:p>
            <a:pPr lvl="0" rtl="0">
              <a:spcBef>
                <a:spcPts val="0"/>
              </a:spcBef>
              <a:buClr>
                <a:srgbClr val="888888"/>
              </a:buClr>
              <a:buSzPct val="25000"/>
              <a:buFont typeface="Calibri"/>
              <a:buNone/>
            </a:pPr>
            <a:fld id="{00000000-1234-1234-1234-123412341234}" type="slidenum">
              <a:rPr lang="en-US" sz="1200">
                <a:solidFill>
                  <a:srgbClr val="888888"/>
                </a:solidFill>
                <a:latin typeface="Calibri"/>
                <a:ea typeface="Calibri"/>
                <a:cs typeface="Calibri"/>
                <a:sym typeface="Calibri"/>
              </a:rPr>
              <a:t>1</a:t>
            </a:fld>
            <a:endParaRPr lang="en-US" sz="1200" dirty="0">
              <a:solidFill>
                <a:srgbClr val="888888"/>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522" y="241177"/>
            <a:ext cx="2358441" cy="2358441"/>
          </a:xfrm>
          <a:prstGeom prst="rect">
            <a:avLst/>
          </a:prstGeom>
        </p:spPr>
      </p:pic>
      <p:sp>
        <p:nvSpPr>
          <p:cNvPr id="5" name="TextBox 4"/>
          <p:cNvSpPr txBox="1"/>
          <p:nvPr/>
        </p:nvSpPr>
        <p:spPr>
          <a:xfrm>
            <a:off x="2888838" y="534283"/>
            <a:ext cx="3205062" cy="2369880"/>
          </a:xfrm>
          <a:prstGeom prst="rect">
            <a:avLst/>
          </a:prstGeom>
          <a:noFill/>
        </p:spPr>
        <p:txBody>
          <a:bodyPr wrap="square" rtlCol="0">
            <a:spAutoFit/>
          </a:bodyPr>
          <a:lstStyle/>
          <a:p>
            <a:pPr lvl="0" algn="ctr"/>
            <a:r>
              <a:rPr lang="en-US" sz="5000" b="1" dirty="0">
                <a:solidFill>
                  <a:srgbClr val="FF0000"/>
                </a:solidFill>
                <a:latin typeface="Cambria"/>
                <a:ea typeface="Calibri"/>
                <a:cs typeface="Cambria"/>
                <a:sym typeface="Calibri"/>
              </a:rPr>
              <a:t>NACON </a:t>
            </a:r>
          </a:p>
          <a:p>
            <a:pPr lvl="0" algn="ctr"/>
            <a:r>
              <a:rPr lang="en-US" sz="5000" b="1" dirty="0">
                <a:solidFill>
                  <a:srgbClr val="FF0000"/>
                </a:solidFill>
                <a:latin typeface="Cambria"/>
                <a:ea typeface="Calibri"/>
                <a:cs typeface="Cambria"/>
                <a:sym typeface="Calibri"/>
              </a:rPr>
              <a:t>2019</a:t>
            </a:r>
          </a:p>
          <a:p>
            <a:pPr algn="ctr"/>
            <a:endParaRPr lang="en-US" sz="4800" dirty="0">
              <a:latin typeface="Cambria"/>
              <a:cs typeface="Cambria"/>
            </a:endParaRPr>
          </a:p>
        </p:txBody>
      </p:sp>
      <p:pic>
        <p:nvPicPr>
          <p:cNvPr id="3" name="Picture 2" descr="image0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6025" y="241177"/>
            <a:ext cx="3163438" cy="2340299"/>
          </a:xfrm>
          <a:prstGeom prst="rect">
            <a:avLst/>
          </a:prstGeom>
        </p:spPr>
      </p:pic>
    </p:spTree>
    <p:extLst>
      <p:ext uri="{BB962C8B-B14F-4D97-AF65-F5344CB8AC3E}">
        <p14:creationId xmlns:p14="http://schemas.microsoft.com/office/powerpoint/2010/main" val="132071029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891" y="210661"/>
            <a:ext cx="8788011" cy="876169"/>
          </a:xfrm>
        </p:spPr>
        <p:txBody>
          <a:bodyPr/>
          <a:lstStyle/>
          <a:p>
            <a:pPr lvl="1" algn="ctr" rtl="0">
              <a:buClr>
                <a:schemeClr val="dk1"/>
              </a:buClr>
            </a:pPr>
            <a:r>
              <a:rPr lang="en-US" sz="4400" b="1" dirty="0">
                <a:solidFill>
                  <a:schemeClr val="dk1"/>
                </a:solidFill>
                <a:latin typeface="Calibri"/>
                <a:ea typeface="Calibri"/>
                <a:cs typeface="Calibri"/>
                <a:sym typeface="Calibri"/>
              </a:rPr>
              <a:t>     </a:t>
            </a:r>
            <a:r>
              <a:rPr lang="en-US" sz="4400" b="1" dirty="0">
                <a:solidFill>
                  <a:srgbClr val="FF0000"/>
                </a:solidFill>
                <a:latin typeface="Cambria"/>
                <a:ea typeface="Calibri"/>
                <a:cs typeface="Cambria"/>
                <a:sym typeface="Calibri"/>
              </a:rPr>
              <a:t>New Courses Available</a:t>
            </a:r>
            <a:br>
              <a:rPr lang="en-US" sz="3600" dirty="0">
                <a:solidFill>
                  <a:srgbClr val="000000"/>
                </a:solidFill>
                <a:latin typeface="Calibri"/>
                <a:ea typeface="Calibri"/>
                <a:cs typeface="Calibri"/>
                <a:sym typeface="Calibri"/>
              </a:rPr>
            </a:br>
            <a:endParaRPr lang="en-US" dirty="0"/>
          </a:p>
        </p:txBody>
      </p:sp>
      <p:sp>
        <p:nvSpPr>
          <p:cNvPr id="3" name="Text Placeholder 2"/>
          <p:cNvSpPr>
            <a:spLocks noGrp="1"/>
          </p:cNvSpPr>
          <p:nvPr>
            <p:ph type="body" idx="1"/>
          </p:nvPr>
        </p:nvSpPr>
        <p:spPr>
          <a:xfrm>
            <a:off x="1458044" y="2319884"/>
            <a:ext cx="7563933" cy="2120497"/>
          </a:xfrm>
        </p:spPr>
        <p:txBody>
          <a:bodyPr anchor="t"/>
          <a:lstStyle/>
          <a:p>
            <a:pPr marL="403225" indent="-403225"/>
            <a:r>
              <a:rPr lang="en-US" sz="2800" b="1" dirty="0">
                <a:solidFill>
                  <a:srgbClr val="0000FF"/>
                </a:solidFill>
                <a:latin typeface="Cambria"/>
                <a:cs typeface="Cambria"/>
              </a:rPr>
              <a:t>•   Kids and Paddlecraft</a:t>
            </a:r>
          </a:p>
          <a:p>
            <a:pPr marL="403225" indent="-403225"/>
            <a:endParaRPr lang="en-US" sz="2800" b="1" dirty="0">
              <a:solidFill>
                <a:srgbClr val="0000FF"/>
              </a:solidFill>
              <a:latin typeface="Cambria"/>
              <a:cs typeface="Cambria"/>
            </a:endParaRPr>
          </a:p>
          <a:p>
            <a:pPr marL="403225" indent="-403225"/>
            <a:r>
              <a:rPr lang="en-US" sz="2800" b="1" dirty="0">
                <a:solidFill>
                  <a:srgbClr val="0000FF"/>
                </a:solidFill>
                <a:latin typeface="Cambria"/>
                <a:cs typeface="Cambria"/>
              </a:rPr>
              <a:t>•   Waypoints</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smtClean="0">
                <a:solidFill>
                  <a:srgbClr val="888888"/>
                </a:solidFill>
                <a:latin typeface="Calibri"/>
                <a:ea typeface="Calibri"/>
                <a:cs typeface="Calibri"/>
                <a:sym typeface="Calibri"/>
              </a:rPr>
              <a:t>10</a:t>
            </a:fld>
            <a:endParaRPr lang="en-US" sz="1200" b="0" i="0" u="none" strike="noStrike" cap="none" dirty="0">
              <a:solidFill>
                <a:srgbClr val="888888"/>
              </a:solidFill>
              <a:latin typeface="Calibri"/>
              <a:ea typeface="Calibri"/>
              <a:cs typeface="Calibri"/>
              <a:sym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05" y="5387777"/>
            <a:ext cx="1180239" cy="1180239"/>
          </a:xfrm>
          <a:prstGeom prst="rect">
            <a:avLst/>
          </a:prstGeom>
        </p:spPr>
      </p:pic>
    </p:spTree>
    <p:extLst>
      <p:ext uri="{BB962C8B-B14F-4D97-AF65-F5344CB8AC3E}">
        <p14:creationId xmlns:p14="http://schemas.microsoft.com/office/powerpoint/2010/main" val="267392434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891" y="210661"/>
            <a:ext cx="8788011" cy="876169"/>
          </a:xfrm>
        </p:spPr>
        <p:txBody>
          <a:bodyPr/>
          <a:lstStyle/>
          <a:p>
            <a:pPr lvl="1" algn="ctr" rtl="0">
              <a:buClr>
                <a:schemeClr val="dk1"/>
              </a:buClr>
            </a:pPr>
            <a:r>
              <a:rPr lang="en-US" sz="4400" b="1" dirty="0">
                <a:solidFill>
                  <a:schemeClr val="dk1"/>
                </a:solidFill>
                <a:latin typeface="Calibri"/>
                <a:ea typeface="Calibri"/>
                <a:cs typeface="Calibri"/>
                <a:sym typeface="Calibri"/>
              </a:rPr>
              <a:t>     </a:t>
            </a:r>
            <a:r>
              <a:rPr lang="en-US" sz="4400" b="1" dirty="0">
                <a:solidFill>
                  <a:srgbClr val="FF0000"/>
                </a:solidFill>
                <a:latin typeface="Cambria"/>
                <a:ea typeface="Calibri"/>
                <a:cs typeface="Cambria"/>
                <a:sym typeface="Calibri"/>
              </a:rPr>
              <a:t>Local Area Courses</a:t>
            </a:r>
            <a:br>
              <a:rPr lang="en-US" sz="3600" dirty="0">
                <a:solidFill>
                  <a:srgbClr val="000000"/>
                </a:solidFill>
                <a:latin typeface="Calibri"/>
                <a:ea typeface="Calibri"/>
                <a:cs typeface="Calibri"/>
                <a:sym typeface="Calibri"/>
              </a:rPr>
            </a:br>
            <a:endParaRPr lang="en-US" dirty="0"/>
          </a:p>
        </p:txBody>
      </p:sp>
      <p:sp>
        <p:nvSpPr>
          <p:cNvPr id="3" name="Text Placeholder 2"/>
          <p:cNvSpPr>
            <a:spLocks noGrp="1"/>
          </p:cNvSpPr>
          <p:nvPr>
            <p:ph type="body" idx="1"/>
          </p:nvPr>
        </p:nvSpPr>
        <p:spPr>
          <a:xfrm>
            <a:off x="1465969" y="1086830"/>
            <a:ext cx="7563933" cy="4395539"/>
          </a:xfrm>
        </p:spPr>
        <p:txBody>
          <a:bodyPr anchor="t"/>
          <a:lstStyle/>
          <a:p>
            <a:pPr marL="403225" indent="-403225"/>
            <a:r>
              <a:rPr lang="en-US" sz="2800" b="1" dirty="0">
                <a:solidFill>
                  <a:srgbClr val="0000FF"/>
                </a:solidFill>
                <a:latin typeface="Cambria"/>
                <a:cs typeface="Cambria"/>
              </a:rPr>
              <a:t>•   Flotillas are always encouraged to develop courses that are of interest to local boaters – share your successes with us!</a:t>
            </a:r>
          </a:p>
          <a:p>
            <a:pPr marL="457200" indent="-457200">
              <a:buFont typeface="Arial" panose="020B0604020202020204" pitchFamily="34" charset="0"/>
              <a:buChar char="•"/>
            </a:pPr>
            <a:endParaRPr lang="en-US" sz="2800" b="1" dirty="0">
              <a:solidFill>
                <a:srgbClr val="0000FF"/>
              </a:solidFill>
              <a:latin typeface="Cambria"/>
              <a:cs typeface="Cambria"/>
            </a:endParaRPr>
          </a:p>
          <a:p>
            <a:pPr marL="403225" indent="-403225"/>
            <a:r>
              <a:rPr lang="en-US" sz="2800" b="1" dirty="0">
                <a:solidFill>
                  <a:srgbClr val="0000FF"/>
                </a:solidFill>
                <a:latin typeface="Cambria"/>
                <a:cs typeface="Cambria"/>
              </a:rPr>
              <a:t>•   Such courses can meet local needs and provide a wider range of students.</a:t>
            </a:r>
          </a:p>
          <a:p>
            <a:pPr marL="457200" indent="-457200">
              <a:buFont typeface="Arial" panose="020B0604020202020204" pitchFamily="34" charset="0"/>
              <a:buChar char="•"/>
            </a:pPr>
            <a:endParaRPr lang="en-US" sz="2800" b="1" dirty="0">
              <a:solidFill>
                <a:srgbClr val="0000FF"/>
              </a:solidFill>
              <a:latin typeface="Cambria"/>
              <a:cs typeface="Cambria"/>
            </a:endParaRPr>
          </a:p>
          <a:p>
            <a:pPr marL="342900" indent="-342900"/>
            <a:r>
              <a:rPr lang="en-US" sz="2800" b="1" dirty="0">
                <a:solidFill>
                  <a:srgbClr val="0000FF"/>
                </a:solidFill>
                <a:latin typeface="Cambria"/>
                <a:cs typeface="Cambria"/>
              </a:rPr>
              <a:t>•   Such courses can also provide a wider revenue potential for flotillas.</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smtClean="0">
                <a:solidFill>
                  <a:srgbClr val="888888"/>
                </a:solidFill>
                <a:latin typeface="Calibri"/>
                <a:ea typeface="Calibri"/>
                <a:cs typeface="Calibri"/>
                <a:sym typeface="Calibri"/>
              </a:rPr>
              <a:t>11</a:t>
            </a:fld>
            <a:endParaRPr lang="en-US" sz="1200" b="0" i="0" u="none" strike="noStrike" cap="none" dirty="0">
              <a:solidFill>
                <a:srgbClr val="888888"/>
              </a:solidFill>
              <a:latin typeface="Calibri"/>
              <a:ea typeface="Calibri"/>
              <a:cs typeface="Calibri"/>
              <a:sym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05" y="5387777"/>
            <a:ext cx="1180239" cy="1180239"/>
          </a:xfrm>
          <a:prstGeom prst="rect">
            <a:avLst/>
          </a:prstGeom>
        </p:spPr>
      </p:pic>
    </p:spTree>
    <p:extLst>
      <p:ext uri="{BB962C8B-B14F-4D97-AF65-F5344CB8AC3E}">
        <p14:creationId xmlns:p14="http://schemas.microsoft.com/office/powerpoint/2010/main" val="284580084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092150" y="280469"/>
            <a:ext cx="7915800" cy="767631"/>
          </a:xfrm>
          <a:prstGeom prst="rect">
            <a:avLst/>
          </a:prstGeom>
          <a:noFill/>
          <a:ln>
            <a:noFill/>
          </a:ln>
        </p:spPr>
        <p:txBody>
          <a:bodyPr lIns="91425" tIns="45700" rIns="91425" bIns="45700" anchor="ctr" anchorCtr="0">
            <a:noAutofit/>
          </a:bodyPr>
          <a:lstStyle/>
          <a:p>
            <a:pPr lvl="0">
              <a:buSzPct val="25000"/>
            </a:pPr>
            <a:br>
              <a:rPr lang="en-US" b="1" dirty="0">
                <a:solidFill>
                  <a:srgbClr val="FF0000"/>
                </a:solidFill>
                <a:latin typeface="Cambria"/>
                <a:cs typeface="Cambria"/>
              </a:rPr>
            </a:br>
            <a:br>
              <a:rPr lang="en-US" b="1" dirty="0">
                <a:solidFill>
                  <a:srgbClr val="FF0000"/>
                </a:solidFill>
                <a:latin typeface="Cambria"/>
                <a:cs typeface="Cambria"/>
              </a:rPr>
            </a:br>
            <a:br>
              <a:rPr lang="en-US" b="1" dirty="0">
                <a:solidFill>
                  <a:srgbClr val="FF0000"/>
                </a:solidFill>
                <a:latin typeface="Cambria"/>
                <a:cs typeface="Cambria"/>
              </a:rPr>
            </a:br>
            <a:r>
              <a:rPr lang="en-US" b="1" dirty="0">
                <a:solidFill>
                  <a:srgbClr val="FF0000"/>
                </a:solidFill>
                <a:latin typeface="Cambria"/>
                <a:cs typeface="Cambria"/>
              </a:rPr>
              <a:t>Coming Attractions</a:t>
            </a:r>
            <a:br>
              <a:rPr lang="en-US" sz="3959" b="1" i="0" u="none" strike="noStrike" cap="none" dirty="0">
                <a:solidFill>
                  <a:schemeClr val="dk1"/>
                </a:solidFill>
                <a:latin typeface="Calibri"/>
                <a:ea typeface="Calibri"/>
                <a:cs typeface="Calibri"/>
                <a:sym typeface="Calibri"/>
              </a:rPr>
            </a:br>
            <a:br>
              <a:rPr lang="en-US" sz="3959" b="1" i="0" u="none" strike="noStrike" cap="none" dirty="0">
                <a:solidFill>
                  <a:schemeClr val="dk1"/>
                </a:solidFill>
                <a:latin typeface="Calibri"/>
                <a:ea typeface="Calibri"/>
                <a:cs typeface="Calibri"/>
                <a:sym typeface="Calibri"/>
              </a:rPr>
            </a:br>
            <a:br>
              <a:rPr lang="en-US" sz="2790" b="0" i="0" u="none" strike="noStrike" cap="none" dirty="0">
                <a:solidFill>
                  <a:schemeClr val="hlink"/>
                </a:solidFill>
                <a:latin typeface="Calibri"/>
                <a:ea typeface="Calibri"/>
                <a:cs typeface="Calibri"/>
                <a:sym typeface="Calibri"/>
              </a:rPr>
            </a:br>
            <a:br>
              <a:rPr lang="en-US" sz="2790" b="0" i="0" u="none" strike="noStrike" cap="none" dirty="0">
                <a:solidFill>
                  <a:schemeClr val="hlink"/>
                </a:solidFill>
                <a:latin typeface="Calibri"/>
                <a:ea typeface="Calibri"/>
                <a:cs typeface="Calibri"/>
                <a:sym typeface="Calibri"/>
              </a:rPr>
            </a:br>
            <a:endParaRPr lang="en-US" sz="2790" b="0" i="0" u="none" strike="noStrike" cap="none" dirty="0">
              <a:solidFill>
                <a:schemeClr val="hlink"/>
              </a:solidFill>
              <a:latin typeface="Calibri"/>
              <a:ea typeface="Calibri"/>
              <a:cs typeface="Calibri"/>
              <a:sym typeface="Calibri"/>
            </a:endParaRPr>
          </a:p>
        </p:txBody>
      </p:sp>
      <p:sp>
        <p:nvSpPr>
          <p:cNvPr id="126" name="Shape 126"/>
          <p:cNvSpPr txBox="1">
            <a:spLocks noGrp="1"/>
          </p:cNvSpPr>
          <p:nvPr>
            <p:ph type="sldNum" idx="12"/>
          </p:nvPr>
        </p:nvSpPr>
        <p:spPr>
          <a:prstGeom prst="rect">
            <a:avLst/>
          </a:prstGeom>
          <a:noFill/>
          <a:ln>
            <a:noFill/>
          </a:ln>
        </p:spPr>
        <p:txBody>
          <a:bodyPr lIns="91425" tIns="45700" rIns="91425" bIns="45700" anchor="ctr" anchorCtr="0">
            <a:noAutofit/>
          </a:bodyPr>
          <a:lstStyle/>
          <a:p>
            <a:pPr lvl="0" rtl="0">
              <a:spcBef>
                <a:spcPts val="0"/>
              </a:spcBef>
              <a:buClr>
                <a:srgbClr val="888888"/>
              </a:buClr>
              <a:buSzPct val="25000"/>
              <a:buFont typeface="Calibri"/>
              <a:buNone/>
            </a:pPr>
            <a:fld id="{00000000-1234-1234-1234-123412341234}" type="slidenum">
              <a:rPr lang="en-US"/>
              <a:t>12</a:t>
            </a:fld>
            <a:endParaRPr lang="en-US" dirty="0"/>
          </a:p>
        </p:txBody>
      </p:sp>
      <p:sp>
        <p:nvSpPr>
          <p:cNvPr id="125" name="Shape 125"/>
          <p:cNvSpPr txBox="1"/>
          <p:nvPr/>
        </p:nvSpPr>
        <p:spPr>
          <a:xfrm>
            <a:off x="1167770" y="1300648"/>
            <a:ext cx="7840180" cy="4706887"/>
          </a:xfrm>
          <a:prstGeom prst="rect">
            <a:avLst/>
          </a:prstGeom>
          <a:noFill/>
          <a:ln w="9525" cap="flat" cmpd="sng">
            <a:noFill/>
            <a:prstDash val="solid"/>
            <a:round/>
            <a:headEnd type="none" w="med" len="med"/>
            <a:tailEnd type="none" w="med" len="med"/>
          </a:ln>
        </p:spPr>
        <p:txBody>
          <a:bodyPr lIns="91425" tIns="45700" rIns="91425" bIns="45700" anchor="t" anchorCtr="0">
            <a:noAutofit/>
          </a:bodyPr>
          <a:lstStyle/>
          <a:p>
            <a:pPr marL="465138" indent="-465138"/>
            <a:r>
              <a:rPr lang="en-US" sz="3000" b="1" dirty="0">
                <a:solidFill>
                  <a:srgbClr val="0000FF"/>
                </a:solidFill>
                <a:latin typeface="Cambria"/>
                <a:cs typeface="Cambria"/>
              </a:rPr>
              <a:t>•   Three major changes are underway. Each will enhance our education programs.</a:t>
            </a:r>
          </a:p>
          <a:p>
            <a:pPr marL="465138" indent="-465138"/>
            <a:endParaRPr lang="en-US" sz="3000" b="1" dirty="0">
              <a:solidFill>
                <a:srgbClr val="0000FF"/>
              </a:solidFill>
              <a:latin typeface="Cambria"/>
              <a:cs typeface="Cambria"/>
            </a:endParaRPr>
          </a:p>
          <a:p>
            <a:pPr marL="401638" indent="-401638"/>
            <a:r>
              <a:rPr lang="en-US" sz="3000" b="1" dirty="0">
                <a:solidFill>
                  <a:srgbClr val="0000FF"/>
                </a:solidFill>
                <a:latin typeface="Cambria"/>
                <a:cs typeface="Cambria"/>
              </a:rPr>
              <a:t>•   </a:t>
            </a:r>
            <a:r>
              <a:rPr lang="en-US" sz="3000" b="1" i="1" dirty="0">
                <a:solidFill>
                  <a:srgbClr val="FF0000"/>
                </a:solidFill>
                <a:latin typeface="Cambria"/>
                <a:cs typeface="Cambria"/>
              </a:rPr>
              <a:t>Boats and Kids</a:t>
            </a:r>
            <a:r>
              <a:rPr lang="en-US" sz="3000" b="1" dirty="0">
                <a:solidFill>
                  <a:srgbClr val="0000FF"/>
                </a:solidFill>
                <a:latin typeface="Cambria"/>
                <a:cs typeface="Cambria"/>
              </a:rPr>
              <a:t>, will be added to our pre-teen curriculum.</a:t>
            </a:r>
          </a:p>
          <a:p>
            <a:pPr marL="401638" indent="-401638"/>
            <a:r>
              <a:rPr lang="en-US" sz="3000" b="1" dirty="0">
                <a:solidFill>
                  <a:srgbClr val="0000FF"/>
                </a:solidFill>
                <a:latin typeface="Cambria"/>
                <a:cs typeface="Cambria"/>
              </a:rPr>
              <a:t>•   </a:t>
            </a:r>
            <a:r>
              <a:rPr lang="en-US" sz="3000" b="1" i="1" dirty="0">
                <a:solidFill>
                  <a:srgbClr val="FF0000"/>
                </a:solidFill>
                <a:latin typeface="Cambria"/>
                <a:cs typeface="Cambria"/>
              </a:rPr>
              <a:t>Boat America</a:t>
            </a:r>
            <a:r>
              <a:rPr lang="en-US" sz="3000" b="1" dirty="0">
                <a:solidFill>
                  <a:srgbClr val="0000FF"/>
                </a:solidFill>
                <a:latin typeface="Cambria"/>
                <a:cs typeface="Cambria"/>
              </a:rPr>
              <a:t>, will replace our current </a:t>
            </a:r>
            <a:r>
              <a:rPr lang="en-US" sz="3000" b="1" i="1" dirty="0">
                <a:solidFill>
                  <a:srgbClr val="0000FF"/>
                </a:solidFill>
                <a:latin typeface="Cambria"/>
                <a:cs typeface="Cambria"/>
              </a:rPr>
              <a:t>About Boating Safely </a:t>
            </a:r>
            <a:r>
              <a:rPr lang="en-US" sz="3000" b="1" dirty="0">
                <a:solidFill>
                  <a:srgbClr val="0000FF"/>
                </a:solidFill>
                <a:latin typeface="Cambria"/>
                <a:cs typeface="Cambria"/>
              </a:rPr>
              <a:t>course as our basic certificate course.</a:t>
            </a:r>
          </a:p>
          <a:p>
            <a:pPr marL="401638" indent="-401638"/>
            <a:r>
              <a:rPr lang="en-US" sz="3000" b="1" dirty="0">
                <a:solidFill>
                  <a:srgbClr val="0000FF"/>
                </a:solidFill>
                <a:latin typeface="Cambria"/>
                <a:cs typeface="Cambria"/>
              </a:rPr>
              <a:t>•	</a:t>
            </a:r>
            <a:r>
              <a:rPr lang="en-US" sz="3000" b="1" dirty="0">
                <a:solidFill>
                  <a:srgbClr val="FF0000"/>
                </a:solidFill>
                <a:latin typeface="Cambria"/>
                <a:cs typeface="Cambria"/>
              </a:rPr>
              <a:t>Modularization</a:t>
            </a:r>
            <a:r>
              <a:rPr lang="en-US" sz="3000" b="1" dirty="0">
                <a:solidFill>
                  <a:srgbClr val="0000FF"/>
                </a:solidFill>
                <a:latin typeface="Cambria"/>
                <a:cs typeface="Cambria"/>
              </a:rPr>
              <a:t> of </a:t>
            </a:r>
            <a:r>
              <a:rPr lang="en-US" sz="3000" b="1" i="1" dirty="0">
                <a:solidFill>
                  <a:srgbClr val="0000FF"/>
                </a:solidFill>
                <a:latin typeface="Cambria"/>
                <a:cs typeface="Cambria"/>
              </a:rPr>
              <a:t>Boating Skills and Seamanship.</a:t>
            </a:r>
          </a:p>
          <a:p>
            <a:pPr fontAlgn="base"/>
            <a:endParaRPr lang="en-US" sz="32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05" y="5387777"/>
            <a:ext cx="1180239" cy="1180239"/>
          </a:xfrm>
          <a:prstGeom prst="rect">
            <a:avLst/>
          </a:prstGeom>
        </p:spPr>
      </p:pic>
    </p:spTree>
    <p:extLst>
      <p:ext uri="{BB962C8B-B14F-4D97-AF65-F5344CB8AC3E}">
        <p14:creationId xmlns:p14="http://schemas.microsoft.com/office/powerpoint/2010/main" val="200291077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914400" y="239662"/>
            <a:ext cx="8229600" cy="815759"/>
          </a:xfrm>
          <a:prstGeom prst="rect">
            <a:avLst/>
          </a:prstGeom>
          <a:noFill/>
          <a:ln>
            <a:noFill/>
          </a:ln>
        </p:spPr>
        <p:txBody>
          <a:bodyPr lIns="91425" tIns="91425" rIns="91425" bIns="91425" anchor="ctr" anchorCtr="0">
            <a:noAutofit/>
          </a:bodyPr>
          <a:lstStyle/>
          <a:p>
            <a:pPr lvl="0">
              <a:buSzPct val="25000"/>
            </a:pPr>
            <a:r>
              <a:rPr lang="en-US" b="1" i="1" dirty="0">
                <a:solidFill>
                  <a:srgbClr val="FF0000"/>
                </a:solidFill>
                <a:latin typeface="Cambria"/>
                <a:cs typeface="Cambria"/>
              </a:rPr>
              <a:t>Boats and Kids</a:t>
            </a:r>
            <a:endParaRPr lang="en-US" sz="4400" b="1" i="0" u="sng" strike="noStrike" cap="none" dirty="0">
              <a:solidFill>
                <a:schemeClr val="dk1"/>
              </a:solidFill>
              <a:latin typeface="Calibri"/>
              <a:ea typeface="Calibri"/>
              <a:cs typeface="Calibri"/>
              <a:sym typeface="Calibri"/>
            </a:endParaRPr>
          </a:p>
        </p:txBody>
      </p:sp>
      <p:sp>
        <p:nvSpPr>
          <p:cNvPr id="133" name="Shape 133"/>
          <p:cNvSpPr txBox="1">
            <a:spLocks noGrp="1"/>
          </p:cNvSpPr>
          <p:nvPr>
            <p:ph type="body" idx="1"/>
          </p:nvPr>
        </p:nvSpPr>
        <p:spPr>
          <a:xfrm>
            <a:off x="1372499" y="1229502"/>
            <a:ext cx="7476695" cy="5491973"/>
          </a:xfrm>
          <a:prstGeom prst="rect">
            <a:avLst/>
          </a:prstGeom>
          <a:noFill/>
          <a:ln>
            <a:noFill/>
          </a:ln>
        </p:spPr>
        <p:txBody>
          <a:bodyPr lIns="91425" tIns="91425" rIns="91425" bIns="91425" anchor="t" anchorCtr="0">
            <a:noAutofit/>
          </a:bodyPr>
          <a:lstStyle/>
          <a:p>
            <a:pPr indent="-342900" fontAlgn="base">
              <a:buNone/>
            </a:pPr>
            <a:r>
              <a:rPr lang="en-US" b="1" dirty="0">
                <a:solidFill>
                  <a:srgbClr val="0000FF"/>
                </a:solidFill>
                <a:latin typeface="Cambria"/>
                <a:cs typeface="Cambria"/>
              </a:rPr>
              <a:t>•   Geared toward children ages 6-11.</a:t>
            </a:r>
          </a:p>
          <a:p>
            <a:pPr indent="-342900" fontAlgn="base">
              <a:buNone/>
            </a:pPr>
            <a:r>
              <a:rPr lang="en-US" b="1" dirty="0">
                <a:solidFill>
                  <a:srgbClr val="0000FF"/>
                </a:solidFill>
                <a:latin typeface="Cambria"/>
                <a:cs typeface="Cambria"/>
              </a:rPr>
              <a:t>•   25-30 minute course.</a:t>
            </a:r>
          </a:p>
          <a:p>
            <a:pPr indent="-342900" fontAlgn="base">
              <a:buNone/>
            </a:pPr>
            <a:r>
              <a:rPr lang="en-US" b="1" dirty="0">
                <a:solidFill>
                  <a:srgbClr val="0000FF"/>
                </a:solidFill>
                <a:latin typeface="Cambria"/>
                <a:cs typeface="Cambria"/>
              </a:rPr>
              <a:t>•	Interactive course</a:t>
            </a:r>
          </a:p>
          <a:p>
            <a:pPr marL="403225" indent="-403225" fontAlgn="base">
              <a:buNone/>
            </a:pPr>
            <a:r>
              <a:rPr lang="en-US" b="1" dirty="0">
                <a:solidFill>
                  <a:srgbClr val="0000FF"/>
                </a:solidFill>
                <a:latin typeface="Cambria"/>
                <a:cs typeface="Cambria"/>
              </a:rPr>
              <a:t>•   Appropriate for either small or large groups.</a:t>
            </a:r>
          </a:p>
          <a:p>
            <a:pPr marL="403225" indent="-403225" fontAlgn="base">
              <a:buNone/>
            </a:pPr>
            <a:r>
              <a:rPr lang="en-US" b="1" dirty="0">
                <a:solidFill>
                  <a:srgbClr val="0000FF"/>
                </a:solidFill>
                <a:latin typeface="Cambria"/>
                <a:cs typeface="Cambria"/>
              </a:rPr>
              <a:t>•   Teaches basic boating safety and emergency tips.</a:t>
            </a:r>
          </a:p>
          <a:p>
            <a:pPr marL="403225" indent="-403225" fontAlgn="base">
              <a:buNone/>
            </a:pPr>
            <a:r>
              <a:rPr lang="en-US" b="1" dirty="0">
                <a:solidFill>
                  <a:srgbClr val="0000FF"/>
                </a:solidFill>
                <a:latin typeface="Cambria"/>
                <a:cs typeface="Cambria"/>
              </a:rPr>
              <a:t>•   Self-contained “lesson in a box” includes lesson plans and video</a:t>
            </a:r>
          </a:p>
        </p:txBody>
      </p:sp>
      <p:sp>
        <p:nvSpPr>
          <p:cNvPr id="134" name="Shape 134"/>
          <p:cNvSpPr txBox="1">
            <a:spLocks noGrp="1"/>
          </p:cNvSpPr>
          <p:nvPr>
            <p:ph type="sldNum" idx="12"/>
          </p:nvPr>
        </p:nvSpPr>
        <p:spPr>
          <a:prstGeom prst="rect">
            <a:avLst/>
          </a:prstGeom>
          <a:noFill/>
          <a:ln>
            <a:noFill/>
          </a:ln>
        </p:spPr>
        <p:txBody>
          <a:bodyPr lIns="91425" tIns="45700" rIns="91425" bIns="45700" anchor="ctr" anchorCtr="0">
            <a:noAutofit/>
          </a:bodyPr>
          <a:lstStyle/>
          <a:p>
            <a:pPr lvl="0" rtl="0">
              <a:spcBef>
                <a:spcPts val="0"/>
              </a:spcBef>
              <a:buClr>
                <a:srgbClr val="888888"/>
              </a:buClr>
              <a:buSzPct val="25000"/>
              <a:buFont typeface="Calibri"/>
              <a:buNone/>
            </a:pPr>
            <a:fld id="{00000000-1234-1234-1234-123412341234}" type="slidenum">
              <a:rPr lang="en-US"/>
              <a:t>13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05" y="5387777"/>
            <a:ext cx="1180239" cy="1180239"/>
          </a:xfrm>
          <a:prstGeom prst="rect">
            <a:avLst/>
          </a:prstGeom>
        </p:spPr>
      </p:pic>
    </p:spTree>
    <p:extLst>
      <p:ext uri="{BB962C8B-B14F-4D97-AF65-F5344CB8AC3E}">
        <p14:creationId xmlns:p14="http://schemas.microsoft.com/office/powerpoint/2010/main" val="151859705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457199" y="274637"/>
            <a:ext cx="8512941" cy="594793"/>
          </a:xfrm>
          <a:prstGeom prst="rect">
            <a:avLst/>
          </a:prstGeom>
          <a:noFill/>
          <a:ln>
            <a:noFill/>
          </a:ln>
        </p:spPr>
        <p:txBody>
          <a:bodyPr lIns="91425" tIns="91425" rIns="91425" bIns="91425" anchor="ctr" anchorCtr="0">
            <a:noAutofit/>
          </a:bodyPr>
          <a:lstStyle/>
          <a:p>
            <a:pPr lvl="0">
              <a:buSzPct val="25000"/>
            </a:pPr>
            <a:r>
              <a:rPr lang="en-US" b="1" i="1" dirty="0">
                <a:solidFill>
                  <a:srgbClr val="FF0000"/>
                </a:solidFill>
                <a:latin typeface="Cambria"/>
                <a:cs typeface="Cambria"/>
              </a:rPr>
              <a:t>   Boat America</a:t>
            </a:r>
            <a:endParaRPr lang="en-US" sz="4400" b="1" i="0" u="sng" strike="noStrike" cap="none" dirty="0">
              <a:solidFill>
                <a:schemeClr val="dk1"/>
              </a:solidFill>
              <a:latin typeface="Calibri"/>
              <a:ea typeface="Calibri"/>
              <a:cs typeface="Calibri"/>
              <a:sym typeface="Calibri"/>
            </a:endParaRPr>
          </a:p>
        </p:txBody>
      </p:sp>
      <p:sp>
        <p:nvSpPr>
          <p:cNvPr id="242" name="Shape 242"/>
          <p:cNvSpPr txBox="1">
            <a:spLocks noGrp="1"/>
          </p:cNvSpPr>
          <p:nvPr>
            <p:ph type="body" idx="1"/>
          </p:nvPr>
        </p:nvSpPr>
        <p:spPr>
          <a:xfrm>
            <a:off x="1322844" y="1100641"/>
            <a:ext cx="7821156" cy="5620809"/>
          </a:xfrm>
          <a:prstGeom prst="rect">
            <a:avLst/>
          </a:prstGeom>
          <a:noFill/>
          <a:ln>
            <a:noFill/>
          </a:ln>
        </p:spPr>
        <p:txBody>
          <a:bodyPr lIns="91425" tIns="91425" rIns="91425" bIns="91425" anchor="t" anchorCtr="0">
            <a:noAutofit/>
          </a:bodyPr>
          <a:lstStyle/>
          <a:p>
            <a:pPr marL="508000" lvl="0" indent="-444500">
              <a:spcBef>
                <a:spcPts val="0"/>
              </a:spcBef>
              <a:buNone/>
            </a:pPr>
            <a:r>
              <a:rPr lang="en-US" b="1" dirty="0">
                <a:solidFill>
                  <a:srgbClr val="0000FF"/>
                </a:solidFill>
                <a:latin typeface="Cambria"/>
                <a:cs typeface="Cambria"/>
              </a:rPr>
              <a:t>•   Replacement for </a:t>
            </a:r>
            <a:r>
              <a:rPr lang="en-US" b="1" dirty="0">
                <a:solidFill>
                  <a:srgbClr val="FF0000"/>
                </a:solidFill>
                <a:latin typeface="Cambria"/>
                <a:cs typeface="Cambria"/>
              </a:rPr>
              <a:t>About Boating Safely </a:t>
            </a:r>
            <a:r>
              <a:rPr lang="en-US" b="1" dirty="0">
                <a:solidFill>
                  <a:srgbClr val="0000FF"/>
                </a:solidFill>
                <a:latin typeface="Cambria"/>
                <a:cs typeface="Cambria"/>
              </a:rPr>
              <a:t>(ABS) as primary certificate course.</a:t>
            </a:r>
          </a:p>
          <a:p>
            <a:pPr marL="465138" lvl="0" indent="-414338">
              <a:spcBef>
                <a:spcPts val="0"/>
              </a:spcBef>
              <a:buNone/>
            </a:pPr>
            <a:r>
              <a:rPr lang="en-US" b="1" dirty="0">
                <a:solidFill>
                  <a:srgbClr val="0000FF"/>
                </a:solidFill>
                <a:latin typeface="Cambria"/>
                <a:cs typeface="Cambria"/>
              </a:rPr>
              <a:t>•   Complete program to include new PowerPoint, textbook, exam questions, answer key, certificate, wallet cards.</a:t>
            </a:r>
          </a:p>
          <a:p>
            <a:pPr marL="465138" lvl="0" indent="-414338">
              <a:spcBef>
                <a:spcPts val="0"/>
              </a:spcBef>
              <a:buNone/>
            </a:pPr>
            <a:r>
              <a:rPr lang="en-US" b="1" dirty="0">
                <a:solidFill>
                  <a:srgbClr val="0000FF"/>
                </a:solidFill>
                <a:latin typeface="Cambria"/>
                <a:cs typeface="Cambria"/>
              </a:rPr>
              <a:t>•   Used in conjunction with the mandated state PowerPoints already on the E-Directorate site.</a:t>
            </a:r>
          </a:p>
          <a:p>
            <a:pPr marL="465138" lvl="0" indent="-414338">
              <a:spcBef>
                <a:spcPts val="0"/>
              </a:spcBef>
              <a:buNone/>
            </a:pPr>
            <a:r>
              <a:rPr lang="en-US" b="1" dirty="0">
                <a:solidFill>
                  <a:srgbClr val="0000FF"/>
                </a:solidFill>
                <a:latin typeface="Cambria"/>
                <a:cs typeface="Cambria"/>
              </a:rPr>
              <a:t>•   Spanish version to be developed</a:t>
            </a:r>
          </a:p>
          <a:p>
            <a:pPr marL="0" indent="0">
              <a:spcBef>
                <a:spcPts val="0"/>
              </a:spcBef>
              <a:buSzPct val="25000"/>
              <a:buNone/>
            </a:pPr>
            <a:endParaRPr sz="2800" b="0" i="0" u="none" strike="noStrike" cap="none" dirty="0">
              <a:solidFill>
                <a:schemeClr val="dk1"/>
              </a:solidFill>
              <a:sym typeface="Calibri"/>
            </a:endParaRPr>
          </a:p>
        </p:txBody>
      </p:sp>
      <p:sp>
        <p:nvSpPr>
          <p:cNvPr id="243" name="Shape 243"/>
          <p:cNvSpPr txBox="1">
            <a:spLocks noGrp="1"/>
          </p:cNvSpPr>
          <p:nvPr>
            <p:ph type="sldNum" idx="12"/>
          </p:nvPr>
        </p:nvSpPr>
        <p:spPr>
          <a:prstGeom prst="rect">
            <a:avLst/>
          </a:prstGeom>
          <a:noFill/>
          <a:ln>
            <a:noFill/>
          </a:ln>
        </p:spPr>
        <p:txBody>
          <a:bodyPr lIns="91425" tIns="45700" rIns="91425" bIns="45700" anchor="ctr" anchorCtr="0">
            <a:noAutofit/>
          </a:bodyPr>
          <a:lstStyle/>
          <a:p>
            <a:pPr lvl="0" rtl="0">
              <a:spcBef>
                <a:spcPts val="0"/>
              </a:spcBef>
              <a:buClr>
                <a:srgbClr val="888888"/>
              </a:buClr>
              <a:buSzPct val="25000"/>
              <a:buFont typeface="Calibri"/>
              <a:buNone/>
            </a:pPr>
            <a:fld id="{00000000-1234-1234-1234-123412341234}" type="slidenum">
              <a:rPr lang="en-US"/>
              <a:t>14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05" y="5387777"/>
            <a:ext cx="1180239" cy="1180239"/>
          </a:xfrm>
          <a:prstGeom prst="rect">
            <a:avLst/>
          </a:prstGeom>
        </p:spPr>
      </p:pic>
    </p:spTree>
    <p:extLst>
      <p:ext uri="{BB962C8B-B14F-4D97-AF65-F5344CB8AC3E}">
        <p14:creationId xmlns:p14="http://schemas.microsoft.com/office/powerpoint/2010/main" val="325508944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457199" y="274637"/>
            <a:ext cx="8512941" cy="594793"/>
          </a:xfrm>
          <a:prstGeom prst="rect">
            <a:avLst/>
          </a:prstGeom>
          <a:noFill/>
          <a:ln>
            <a:noFill/>
          </a:ln>
        </p:spPr>
        <p:txBody>
          <a:bodyPr lIns="91425" tIns="91425" rIns="91425" bIns="91425" anchor="ctr" anchorCtr="0">
            <a:noAutofit/>
          </a:bodyPr>
          <a:lstStyle/>
          <a:p>
            <a:pPr lvl="0">
              <a:buSzPct val="25000"/>
            </a:pPr>
            <a:r>
              <a:rPr lang="en-US" b="1" i="1" dirty="0">
                <a:solidFill>
                  <a:srgbClr val="FF0000"/>
                </a:solidFill>
                <a:latin typeface="Cambria"/>
                <a:cs typeface="Cambria"/>
              </a:rPr>
              <a:t>   Boating Skills and Seamanship</a:t>
            </a:r>
            <a:endParaRPr lang="en-US" sz="4400" b="1" i="0" u="sng" strike="noStrike" cap="none" dirty="0">
              <a:solidFill>
                <a:schemeClr val="dk1"/>
              </a:solidFill>
              <a:latin typeface="Calibri"/>
              <a:ea typeface="Calibri"/>
              <a:cs typeface="Calibri"/>
              <a:sym typeface="Calibri"/>
            </a:endParaRPr>
          </a:p>
        </p:txBody>
      </p:sp>
      <p:sp>
        <p:nvSpPr>
          <p:cNvPr id="242" name="Shape 242"/>
          <p:cNvSpPr txBox="1">
            <a:spLocks noGrp="1"/>
          </p:cNvSpPr>
          <p:nvPr>
            <p:ph type="body" idx="1"/>
          </p:nvPr>
        </p:nvSpPr>
        <p:spPr>
          <a:xfrm>
            <a:off x="1148984" y="1100641"/>
            <a:ext cx="7821156" cy="5620809"/>
          </a:xfrm>
          <a:prstGeom prst="rect">
            <a:avLst/>
          </a:prstGeom>
          <a:noFill/>
          <a:ln>
            <a:noFill/>
          </a:ln>
        </p:spPr>
        <p:txBody>
          <a:bodyPr lIns="91425" tIns="91425" rIns="91425" bIns="91425" anchor="t" anchorCtr="0">
            <a:noAutofit/>
          </a:bodyPr>
          <a:lstStyle/>
          <a:p>
            <a:pPr marL="800100" lvl="1" indent="-342900">
              <a:spcBef>
                <a:spcPts val="0"/>
              </a:spcBef>
              <a:buClrTx/>
              <a:buFont typeface="Arial" panose="020B0604020202020204" pitchFamily="34" charset="0"/>
              <a:buChar char="•"/>
            </a:pPr>
            <a:r>
              <a:rPr lang="en-US" sz="2400" b="1" dirty="0">
                <a:solidFill>
                  <a:srgbClr val="0000FF"/>
                </a:solidFill>
                <a:latin typeface="Cambria" panose="02040503050406030204" pitchFamily="18" charset="0"/>
                <a:ea typeface="Cambria" panose="02040503050406030204" pitchFamily="18" charset="0"/>
              </a:rPr>
              <a:t>Currently in process of updating / revising content.</a:t>
            </a:r>
          </a:p>
          <a:p>
            <a:pPr marL="457200" lvl="1" indent="0">
              <a:spcBef>
                <a:spcPts val="0"/>
              </a:spcBef>
              <a:buNone/>
            </a:pPr>
            <a:endParaRPr lang="en-US" sz="2400" b="1" dirty="0">
              <a:solidFill>
                <a:srgbClr val="0000FF"/>
              </a:solidFill>
              <a:latin typeface="Cambria" panose="02040503050406030204" pitchFamily="18" charset="0"/>
              <a:ea typeface="Cambria" panose="02040503050406030204" pitchFamily="18" charset="0"/>
            </a:endParaRPr>
          </a:p>
          <a:p>
            <a:pPr marL="800100" lvl="1" indent="-342900">
              <a:spcBef>
                <a:spcPts val="0"/>
              </a:spcBef>
              <a:buClrTx/>
              <a:buFont typeface="Arial" panose="020B0604020202020204" pitchFamily="34" charset="0"/>
              <a:buChar char="•"/>
            </a:pPr>
            <a:r>
              <a:rPr lang="en-US" sz="2400" b="1" dirty="0">
                <a:solidFill>
                  <a:srgbClr val="0000FF"/>
                </a:solidFill>
                <a:latin typeface="Cambria" panose="02040503050406030204" pitchFamily="18" charset="0"/>
                <a:ea typeface="Cambria" panose="02040503050406030204" pitchFamily="18" charset="0"/>
              </a:rPr>
              <a:t>Will take modules from BS&amp;S and add additional modules to be developed from other sources to allow flotillas to offer a fully customized course based on local needs. BS&amp;S as currently configured is a certificate course, but a modularized course will not be.</a:t>
            </a:r>
          </a:p>
          <a:p>
            <a:pPr marL="800100" lvl="1" indent="-342900">
              <a:spcBef>
                <a:spcPts val="0"/>
              </a:spcBef>
              <a:buFont typeface="Arial" panose="020B0604020202020204" pitchFamily="34" charset="0"/>
              <a:buChar char="•"/>
            </a:pPr>
            <a:endParaRPr lang="en-US" sz="2400" b="1" dirty="0">
              <a:solidFill>
                <a:srgbClr val="0000FF"/>
              </a:solidFill>
              <a:latin typeface="Cambria" panose="02040503050406030204" pitchFamily="18" charset="0"/>
              <a:ea typeface="Cambria" panose="02040503050406030204" pitchFamily="18" charset="0"/>
            </a:endParaRPr>
          </a:p>
          <a:p>
            <a:pPr marL="800100" lvl="1" indent="-342900">
              <a:spcBef>
                <a:spcPts val="0"/>
              </a:spcBef>
              <a:buClrTx/>
              <a:buFont typeface="Arial" panose="020B0604020202020204" pitchFamily="34" charset="0"/>
              <a:buChar char="•"/>
            </a:pPr>
            <a:r>
              <a:rPr lang="en-US" sz="2400" b="1" dirty="0">
                <a:solidFill>
                  <a:srgbClr val="0000FF"/>
                </a:solidFill>
                <a:latin typeface="Cambria" panose="02040503050406030204" pitchFamily="18" charset="0"/>
                <a:ea typeface="Cambria" panose="02040503050406030204" pitchFamily="18" charset="0"/>
              </a:rPr>
              <a:t>Recommend that flotillas use Boat America or BS&amp;S as the certificate course and then add modules as they can sell them. A money maker for flotillas willing to try this approach</a:t>
            </a:r>
            <a:endParaRPr sz="2400" b="0" i="0" u="none" strike="noStrike" cap="none" dirty="0">
              <a:solidFill>
                <a:srgbClr val="0000FF"/>
              </a:solidFill>
              <a:latin typeface="Cambria" panose="02040503050406030204" pitchFamily="18" charset="0"/>
              <a:ea typeface="Cambria" panose="02040503050406030204" pitchFamily="18" charset="0"/>
              <a:sym typeface="Calibri"/>
            </a:endParaRPr>
          </a:p>
        </p:txBody>
      </p:sp>
      <p:sp>
        <p:nvSpPr>
          <p:cNvPr id="243" name="Shape 243"/>
          <p:cNvSpPr txBox="1">
            <a:spLocks noGrp="1"/>
          </p:cNvSpPr>
          <p:nvPr>
            <p:ph type="sldNum" idx="12"/>
          </p:nvPr>
        </p:nvSpPr>
        <p:spPr>
          <a:prstGeom prst="rect">
            <a:avLst/>
          </a:prstGeom>
          <a:noFill/>
          <a:ln>
            <a:noFill/>
          </a:ln>
        </p:spPr>
        <p:txBody>
          <a:bodyPr lIns="91425" tIns="45700" rIns="91425" bIns="45700" anchor="ctr" anchorCtr="0">
            <a:noAutofit/>
          </a:bodyPr>
          <a:lstStyle/>
          <a:p>
            <a:pPr lvl="0" rtl="0">
              <a:spcBef>
                <a:spcPts val="0"/>
              </a:spcBef>
              <a:buClr>
                <a:srgbClr val="888888"/>
              </a:buClr>
              <a:buSzPct val="25000"/>
              <a:buFont typeface="Calibri"/>
              <a:buNone/>
            </a:pPr>
            <a:fld id="{00000000-1234-1234-1234-123412341234}" type="slidenum">
              <a:rPr lang="en-US"/>
              <a:t>15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05" y="5387777"/>
            <a:ext cx="1180239" cy="1180239"/>
          </a:xfrm>
          <a:prstGeom prst="rect">
            <a:avLst/>
          </a:prstGeom>
        </p:spPr>
      </p:pic>
    </p:spTree>
    <p:extLst>
      <p:ext uri="{BB962C8B-B14F-4D97-AF65-F5344CB8AC3E}">
        <p14:creationId xmlns:p14="http://schemas.microsoft.com/office/powerpoint/2010/main" val="13806975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1148984" y="274637"/>
            <a:ext cx="7995016" cy="954865"/>
          </a:xfrm>
          <a:prstGeom prst="rect">
            <a:avLst/>
          </a:prstGeom>
          <a:noFill/>
          <a:ln>
            <a:noFill/>
          </a:ln>
        </p:spPr>
        <p:txBody>
          <a:bodyPr lIns="91425" tIns="91425" rIns="91425" bIns="91425" anchor="ctr" anchorCtr="0">
            <a:noAutofit/>
          </a:bodyPr>
          <a:lstStyle/>
          <a:p>
            <a:pPr lvl="0">
              <a:buSzPct val="25000"/>
            </a:pPr>
            <a:r>
              <a:rPr lang="en-US" b="1" dirty="0">
                <a:solidFill>
                  <a:srgbClr val="FF0000"/>
                </a:solidFill>
                <a:latin typeface="Cambria"/>
                <a:cs typeface="Cambria"/>
              </a:rPr>
              <a:t>New Course and Instructor Evaluation Form</a:t>
            </a:r>
            <a:r>
              <a:rPr lang="en-US" b="1" u="sng" dirty="0"/>
              <a:t> </a:t>
            </a:r>
            <a:endParaRPr lang="en-US" sz="4400" b="1" i="0" u="sng" strike="noStrike" cap="none" dirty="0">
              <a:solidFill>
                <a:schemeClr val="dk1"/>
              </a:solidFill>
              <a:latin typeface="Calibri"/>
              <a:ea typeface="Calibri"/>
              <a:cs typeface="Calibri"/>
              <a:sym typeface="Calibri"/>
            </a:endParaRPr>
          </a:p>
        </p:txBody>
      </p:sp>
      <p:sp>
        <p:nvSpPr>
          <p:cNvPr id="242" name="Shape 242"/>
          <p:cNvSpPr txBox="1">
            <a:spLocks noGrp="1"/>
          </p:cNvSpPr>
          <p:nvPr>
            <p:ph type="body" idx="1"/>
          </p:nvPr>
        </p:nvSpPr>
        <p:spPr>
          <a:xfrm>
            <a:off x="1650379" y="1011810"/>
            <a:ext cx="7036421" cy="5852020"/>
          </a:xfrm>
          <a:prstGeom prst="rect">
            <a:avLst/>
          </a:prstGeom>
          <a:noFill/>
          <a:ln>
            <a:noFill/>
          </a:ln>
        </p:spPr>
        <p:txBody>
          <a:bodyPr lIns="91425" tIns="91425" rIns="91425" bIns="91425" anchor="t" anchorCtr="0">
            <a:noAutofit/>
          </a:bodyPr>
          <a:lstStyle/>
          <a:p>
            <a:pPr marL="0" indent="0">
              <a:spcBef>
                <a:spcPts val="0"/>
              </a:spcBef>
              <a:buSzPct val="25000"/>
              <a:buNone/>
            </a:pPr>
            <a:endParaRPr sz="2800" b="0" i="0" u="none" strike="noStrike" cap="none" dirty="0">
              <a:solidFill>
                <a:schemeClr val="dk1"/>
              </a:solidFill>
              <a:sym typeface="Calibri"/>
            </a:endParaRPr>
          </a:p>
        </p:txBody>
      </p:sp>
      <p:sp>
        <p:nvSpPr>
          <p:cNvPr id="243" name="Shape 243"/>
          <p:cNvSpPr txBox="1">
            <a:spLocks noGrp="1"/>
          </p:cNvSpPr>
          <p:nvPr>
            <p:ph type="sldNum" idx="12"/>
          </p:nvPr>
        </p:nvSpPr>
        <p:spPr>
          <a:prstGeom prst="rect">
            <a:avLst/>
          </a:prstGeom>
          <a:noFill/>
          <a:ln>
            <a:noFill/>
          </a:ln>
        </p:spPr>
        <p:txBody>
          <a:bodyPr lIns="91425" tIns="45700" rIns="91425" bIns="45700" anchor="ctr" anchorCtr="0">
            <a:noAutofit/>
          </a:bodyPr>
          <a:lstStyle/>
          <a:p>
            <a:pPr lvl="0" rtl="0">
              <a:spcBef>
                <a:spcPts val="0"/>
              </a:spcBef>
              <a:buClr>
                <a:srgbClr val="888888"/>
              </a:buClr>
              <a:buSzPct val="25000"/>
              <a:buFont typeface="Calibri"/>
              <a:buNone/>
            </a:pPr>
            <a:fld id="{00000000-1234-1234-1234-123412341234}" type="slidenum">
              <a:rPr lang="en-US"/>
              <a:t>16</a:t>
            </a:fld>
            <a:endParaRPr lang="en-US" dirty="0"/>
          </a:p>
        </p:txBody>
      </p:sp>
      <p:pic>
        <p:nvPicPr>
          <p:cNvPr id="5" name="Picture 4" descr="Course and Instructor Evaluation Form.pdf"/>
          <p:cNvPicPr>
            <a:picLocks noChangeAspect="1"/>
          </p:cNvPicPr>
          <p:nvPr/>
        </p:nvPicPr>
        <p:blipFill>
          <a:blip r:embed="rId3">
            <a:lum/>
            <a:extLst>
              <a:ext uri="{28A0092B-C50C-407E-A947-70E740481C1C}">
                <a14:useLocalDpi xmlns:a14="http://schemas.microsoft.com/office/drawing/2010/main" val="0"/>
              </a:ext>
            </a:extLst>
          </a:blip>
          <a:stretch>
            <a:fillRect/>
          </a:stretch>
        </p:blipFill>
        <p:spPr>
          <a:xfrm>
            <a:off x="2799209" y="1493710"/>
            <a:ext cx="4166111" cy="5227741"/>
          </a:xfrm>
          <a:prstGeom prst="rect">
            <a:avLst/>
          </a:prstGeom>
        </p:spPr>
        <p:style>
          <a:lnRef idx="1">
            <a:schemeClr val="dk1"/>
          </a:lnRef>
          <a:fillRef idx="2">
            <a:schemeClr val="dk1"/>
          </a:fillRef>
          <a:effectRef idx="1">
            <a:schemeClr val="dk1"/>
          </a:effectRef>
          <a:fontRef idx="minor">
            <a:schemeClr val="dk1"/>
          </a:fontRef>
        </p:style>
      </p:pic>
    </p:spTree>
    <p:extLst>
      <p:ext uri="{BB962C8B-B14F-4D97-AF65-F5344CB8AC3E}">
        <p14:creationId xmlns:p14="http://schemas.microsoft.com/office/powerpoint/2010/main" val="142964013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503940" y="274637"/>
            <a:ext cx="8485224" cy="148261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b="1" dirty="0">
                <a:solidFill>
                  <a:srgbClr val="0000FF"/>
                </a:solidFill>
                <a:latin typeface="Cambria"/>
                <a:cs typeface="Cambria"/>
              </a:rPr>
              <a:t>    </a:t>
            </a:r>
            <a:r>
              <a:rPr lang="en-US" b="1" dirty="0">
                <a:solidFill>
                  <a:srgbClr val="FF0000"/>
                </a:solidFill>
                <a:latin typeface="Cambria"/>
                <a:cs typeface="Cambria"/>
              </a:rPr>
              <a:t> Marketing and Delivery of Auxiliary Courses </a:t>
            </a:r>
            <a:endParaRPr lang="en-US" sz="4400" b="1" i="0" strike="noStrike" cap="none" dirty="0">
              <a:solidFill>
                <a:srgbClr val="FF0000"/>
              </a:solidFill>
              <a:latin typeface="Cambria"/>
              <a:cs typeface="Cambria"/>
              <a:sym typeface="Calibri"/>
            </a:endParaRPr>
          </a:p>
        </p:txBody>
      </p:sp>
      <p:sp>
        <p:nvSpPr>
          <p:cNvPr id="242" name="Shape 242"/>
          <p:cNvSpPr txBox="1">
            <a:spLocks noGrp="1"/>
          </p:cNvSpPr>
          <p:nvPr>
            <p:ph type="body" idx="1"/>
          </p:nvPr>
        </p:nvSpPr>
        <p:spPr>
          <a:xfrm>
            <a:off x="1650379" y="1757252"/>
            <a:ext cx="7036421" cy="4701727"/>
          </a:xfrm>
          <a:prstGeom prst="rect">
            <a:avLst/>
          </a:prstGeom>
          <a:noFill/>
          <a:ln>
            <a:noFill/>
          </a:ln>
        </p:spPr>
        <p:txBody>
          <a:bodyPr lIns="91425" tIns="91425" rIns="91425" bIns="91425" anchor="t" anchorCtr="0">
            <a:noAutofit/>
          </a:bodyPr>
          <a:lstStyle/>
          <a:p>
            <a:pPr marL="60325" indent="0" fontAlgn="base">
              <a:buNone/>
            </a:pPr>
            <a:r>
              <a:rPr lang="en-US" sz="2800" b="1" dirty="0">
                <a:solidFill>
                  <a:srgbClr val="0000FF"/>
                </a:solidFill>
                <a:latin typeface="Cambria"/>
                <a:cs typeface="Cambria"/>
              </a:rPr>
              <a:t> Flotillas have two sources of income</a:t>
            </a:r>
          </a:p>
          <a:p>
            <a:pPr marL="60325" indent="0" fontAlgn="base">
              <a:buNone/>
            </a:pPr>
            <a:endParaRPr lang="en-US" sz="2800" b="1" i="0" u="none" strike="noStrike" cap="none" dirty="0">
              <a:solidFill>
                <a:srgbClr val="0000FF"/>
              </a:solidFill>
              <a:latin typeface="Cambria"/>
              <a:sym typeface="Calibri"/>
            </a:endParaRPr>
          </a:p>
          <a:p>
            <a:pPr marL="517525" indent="-457200" fontAlgn="base"/>
            <a:r>
              <a:rPr lang="en-US" sz="2800" b="1" i="0" u="none" strike="noStrike" cap="none" dirty="0">
                <a:solidFill>
                  <a:srgbClr val="0000FF"/>
                </a:solidFill>
                <a:latin typeface="Cambria"/>
                <a:sym typeface="Calibri"/>
              </a:rPr>
              <a:t>Dues</a:t>
            </a:r>
          </a:p>
          <a:p>
            <a:pPr marL="60325" indent="0" fontAlgn="base">
              <a:buNone/>
            </a:pPr>
            <a:endParaRPr lang="en-US" sz="2800" b="1" i="0" u="none" strike="noStrike" cap="none" dirty="0">
              <a:solidFill>
                <a:srgbClr val="0000FF"/>
              </a:solidFill>
              <a:latin typeface="Cambria"/>
              <a:sym typeface="Calibri"/>
            </a:endParaRPr>
          </a:p>
          <a:p>
            <a:pPr marL="517525" indent="-457200" fontAlgn="base"/>
            <a:r>
              <a:rPr lang="en-US" sz="2800" b="1" dirty="0">
                <a:solidFill>
                  <a:srgbClr val="0000FF"/>
                </a:solidFill>
                <a:latin typeface="Cambria"/>
              </a:rPr>
              <a:t>Public Education income</a:t>
            </a:r>
          </a:p>
          <a:p>
            <a:pPr marL="517525" indent="-457200" fontAlgn="base"/>
            <a:endParaRPr lang="en-US" sz="2800" b="1" i="0" u="none" strike="noStrike" cap="none" dirty="0">
              <a:solidFill>
                <a:srgbClr val="0000FF"/>
              </a:solidFill>
              <a:latin typeface="Cambria"/>
              <a:sym typeface="Calibri"/>
            </a:endParaRPr>
          </a:p>
          <a:p>
            <a:pPr marL="60325" indent="0" fontAlgn="base">
              <a:buNone/>
            </a:pPr>
            <a:r>
              <a:rPr lang="en-US" sz="2800" b="1" dirty="0">
                <a:solidFill>
                  <a:srgbClr val="0000FF"/>
                </a:solidFill>
                <a:latin typeface="Cambria"/>
              </a:rPr>
              <a:t>We want to help you grow your income while providing superior education</a:t>
            </a:r>
            <a:endParaRPr sz="2800" b="0" i="0" u="none" strike="noStrike" cap="none" dirty="0">
              <a:solidFill>
                <a:schemeClr val="dk1"/>
              </a:solidFill>
              <a:sym typeface="Calibri"/>
            </a:endParaRPr>
          </a:p>
        </p:txBody>
      </p:sp>
      <p:sp>
        <p:nvSpPr>
          <p:cNvPr id="243" name="Shape 243"/>
          <p:cNvSpPr txBox="1">
            <a:spLocks noGrp="1"/>
          </p:cNvSpPr>
          <p:nvPr>
            <p:ph type="sldNum" idx="12"/>
          </p:nvPr>
        </p:nvSpPr>
        <p:spPr>
          <a:prstGeom prst="rect">
            <a:avLst/>
          </a:prstGeom>
          <a:noFill/>
          <a:ln>
            <a:noFill/>
          </a:ln>
        </p:spPr>
        <p:txBody>
          <a:bodyPr lIns="91425" tIns="45700" rIns="91425" bIns="45700" anchor="ctr" anchorCtr="0">
            <a:noAutofit/>
          </a:bodyPr>
          <a:lstStyle/>
          <a:p>
            <a:pPr lvl="0" rtl="0">
              <a:spcBef>
                <a:spcPts val="0"/>
              </a:spcBef>
              <a:buClr>
                <a:srgbClr val="888888"/>
              </a:buClr>
              <a:buSzPct val="25000"/>
              <a:buFont typeface="Calibri"/>
              <a:buNone/>
            </a:pPr>
            <a:fld id="{00000000-1234-1234-1234-123412341234}" type="slidenum">
              <a:rPr lang="en-US"/>
              <a:t>17</a:t>
            </a:fld>
            <a:endParaRPr lang="en-US" dirty="0"/>
          </a:p>
        </p:txBody>
      </p:sp>
    </p:spTree>
    <p:extLst>
      <p:ext uri="{BB962C8B-B14F-4D97-AF65-F5344CB8AC3E}">
        <p14:creationId xmlns:p14="http://schemas.microsoft.com/office/powerpoint/2010/main" val="362042679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503940" y="274637"/>
            <a:ext cx="8485224" cy="148261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b="1" dirty="0">
                <a:solidFill>
                  <a:srgbClr val="0000FF"/>
                </a:solidFill>
                <a:latin typeface="Cambria"/>
                <a:cs typeface="Cambria"/>
              </a:rPr>
              <a:t>    </a:t>
            </a:r>
            <a:r>
              <a:rPr lang="en-US" b="1" dirty="0">
                <a:solidFill>
                  <a:srgbClr val="FF0000"/>
                </a:solidFill>
                <a:latin typeface="Cambria"/>
                <a:cs typeface="Cambria"/>
              </a:rPr>
              <a:t> Marketing and Delivery of Auxiliary Courses </a:t>
            </a:r>
            <a:endParaRPr lang="en-US" sz="4400" b="1" i="0" strike="noStrike" cap="none" dirty="0">
              <a:solidFill>
                <a:srgbClr val="FF0000"/>
              </a:solidFill>
              <a:latin typeface="Cambria"/>
              <a:cs typeface="Cambria"/>
              <a:sym typeface="Calibri"/>
            </a:endParaRPr>
          </a:p>
        </p:txBody>
      </p:sp>
      <p:sp>
        <p:nvSpPr>
          <p:cNvPr id="242" name="Shape 242"/>
          <p:cNvSpPr txBox="1">
            <a:spLocks noGrp="1"/>
          </p:cNvSpPr>
          <p:nvPr>
            <p:ph type="body" idx="1"/>
          </p:nvPr>
        </p:nvSpPr>
        <p:spPr>
          <a:xfrm>
            <a:off x="2031379" y="2156273"/>
            <a:ext cx="7036421" cy="4701727"/>
          </a:xfrm>
          <a:prstGeom prst="rect">
            <a:avLst/>
          </a:prstGeom>
          <a:noFill/>
          <a:ln>
            <a:noFill/>
          </a:ln>
        </p:spPr>
        <p:txBody>
          <a:bodyPr lIns="91425" tIns="91425" rIns="91425" bIns="91425" anchor="t" anchorCtr="0">
            <a:noAutofit/>
          </a:bodyPr>
          <a:lstStyle/>
          <a:p>
            <a:pPr marL="60325" indent="0" fontAlgn="base">
              <a:buNone/>
            </a:pPr>
            <a:r>
              <a:rPr lang="en-US" sz="2800" b="1" dirty="0">
                <a:solidFill>
                  <a:srgbClr val="0000FF"/>
                </a:solidFill>
                <a:latin typeface="Cambria"/>
                <a:cs typeface="Cambria"/>
              </a:rPr>
              <a:t> Elevator Pitch Marketing</a:t>
            </a:r>
          </a:p>
          <a:p>
            <a:pPr marL="60325" indent="0" fontAlgn="base">
              <a:buNone/>
            </a:pPr>
            <a:endParaRPr lang="en-US" sz="2800" b="1" i="0" u="none" strike="noStrike" cap="none" dirty="0">
              <a:solidFill>
                <a:srgbClr val="0000FF"/>
              </a:solidFill>
              <a:latin typeface="Cambria"/>
              <a:sym typeface="Calibri"/>
            </a:endParaRPr>
          </a:p>
          <a:p>
            <a:pPr marL="517525" indent="-457200" fontAlgn="base"/>
            <a:r>
              <a:rPr lang="en-US" sz="2800" b="1" i="0" u="none" strike="noStrike" cap="none" dirty="0">
                <a:solidFill>
                  <a:srgbClr val="0000FF"/>
                </a:solidFill>
                <a:latin typeface="Cambria"/>
                <a:sym typeface="Calibri"/>
              </a:rPr>
              <a:t>Description of the Course</a:t>
            </a:r>
          </a:p>
          <a:p>
            <a:pPr marL="60325" indent="0" fontAlgn="base">
              <a:buNone/>
            </a:pPr>
            <a:endParaRPr lang="en-US" sz="2800" b="1" i="0" u="none" strike="noStrike" cap="none" dirty="0">
              <a:solidFill>
                <a:srgbClr val="0000FF"/>
              </a:solidFill>
              <a:latin typeface="Cambria"/>
              <a:sym typeface="Calibri"/>
            </a:endParaRPr>
          </a:p>
          <a:p>
            <a:pPr marL="517525" indent="-457200" fontAlgn="base"/>
            <a:r>
              <a:rPr lang="en-US" sz="2800" b="1" dirty="0">
                <a:solidFill>
                  <a:srgbClr val="0000FF"/>
                </a:solidFill>
                <a:latin typeface="Cambria"/>
              </a:rPr>
              <a:t>Why it is valuable</a:t>
            </a:r>
          </a:p>
          <a:p>
            <a:pPr marL="517525" indent="-457200" fontAlgn="base"/>
            <a:endParaRPr lang="en-US" sz="2800" b="1" i="0" u="none" strike="noStrike" cap="none" dirty="0">
              <a:solidFill>
                <a:srgbClr val="0000FF"/>
              </a:solidFill>
              <a:latin typeface="Cambria"/>
              <a:sym typeface="Calibri"/>
            </a:endParaRPr>
          </a:p>
          <a:p>
            <a:pPr marL="517525" indent="-457200" fontAlgn="base"/>
            <a:r>
              <a:rPr lang="en-US" sz="2800" b="1" dirty="0">
                <a:solidFill>
                  <a:srgbClr val="0000FF"/>
                </a:solidFill>
                <a:latin typeface="Cambria"/>
              </a:rPr>
              <a:t>A call to action – closing the deal</a:t>
            </a:r>
            <a:endParaRPr lang="en-US" sz="2800" b="1" i="0" u="none" strike="noStrike" cap="none" dirty="0">
              <a:solidFill>
                <a:srgbClr val="0000FF"/>
              </a:solidFill>
              <a:latin typeface="Cambria"/>
              <a:sym typeface="Calibri"/>
            </a:endParaRPr>
          </a:p>
        </p:txBody>
      </p:sp>
      <p:sp>
        <p:nvSpPr>
          <p:cNvPr id="243" name="Shape 243"/>
          <p:cNvSpPr txBox="1">
            <a:spLocks noGrp="1"/>
          </p:cNvSpPr>
          <p:nvPr>
            <p:ph type="sldNum" idx="12"/>
          </p:nvPr>
        </p:nvSpPr>
        <p:spPr>
          <a:prstGeom prst="rect">
            <a:avLst/>
          </a:prstGeom>
          <a:noFill/>
          <a:ln>
            <a:noFill/>
          </a:ln>
        </p:spPr>
        <p:txBody>
          <a:bodyPr lIns="91425" tIns="45700" rIns="91425" bIns="45700" anchor="ctr" anchorCtr="0">
            <a:noAutofit/>
          </a:bodyPr>
          <a:lstStyle/>
          <a:p>
            <a:pPr lvl="0" rtl="0">
              <a:spcBef>
                <a:spcPts val="0"/>
              </a:spcBef>
              <a:buClr>
                <a:srgbClr val="888888"/>
              </a:buClr>
              <a:buSzPct val="25000"/>
              <a:buFont typeface="Calibri"/>
              <a:buNone/>
            </a:pPr>
            <a:fld id="{00000000-1234-1234-1234-123412341234}" type="slidenum">
              <a:rPr lang="en-US"/>
              <a:t>18</a:t>
            </a:fld>
            <a:endParaRPr lang="en-US" dirty="0"/>
          </a:p>
        </p:txBody>
      </p:sp>
    </p:spTree>
    <p:extLst>
      <p:ext uri="{BB962C8B-B14F-4D97-AF65-F5344CB8AC3E}">
        <p14:creationId xmlns:p14="http://schemas.microsoft.com/office/powerpoint/2010/main" val="101604040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503940" y="274637"/>
            <a:ext cx="8485224" cy="148261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b="1" dirty="0">
                <a:solidFill>
                  <a:srgbClr val="0000FF"/>
                </a:solidFill>
                <a:latin typeface="Cambria"/>
                <a:cs typeface="Cambria"/>
              </a:rPr>
              <a:t>    </a:t>
            </a:r>
            <a:r>
              <a:rPr lang="en-US" b="1" dirty="0">
                <a:solidFill>
                  <a:srgbClr val="FF0000"/>
                </a:solidFill>
                <a:latin typeface="Cambria"/>
                <a:cs typeface="Cambria"/>
              </a:rPr>
              <a:t> Marketing and Delivery of Auxiliary Courses </a:t>
            </a:r>
            <a:endParaRPr lang="en-US" sz="4400" b="1" i="0" strike="noStrike" cap="none" dirty="0">
              <a:solidFill>
                <a:srgbClr val="FF0000"/>
              </a:solidFill>
              <a:latin typeface="Cambria"/>
              <a:cs typeface="Cambria"/>
              <a:sym typeface="Calibri"/>
            </a:endParaRPr>
          </a:p>
        </p:txBody>
      </p:sp>
      <p:sp>
        <p:nvSpPr>
          <p:cNvPr id="242" name="Shape 242"/>
          <p:cNvSpPr txBox="1">
            <a:spLocks noGrp="1"/>
          </p:cNvSpPr>
          <p:nvPr>
            <p:ph type="body" idx="1"/>
          </p:nvPr>
        </p:nvSpPr>
        <p:spPr>
          <a:xfrm>
            <a:off x="1650379" y="1757252"/>
            <a:ext cx="7036421" cy="4701727"/>
          </a:xfrm>
          <a:prstGeom prst="rect">
            <a:avLst/>
          </a:prstGeom>
          <a:noFill/>
          <a:ln>
            <a:noFill/>
          </a:ln>
        </p:spPr>
        <p:txBody>
          <a:bodyPr lIns="91425" tIns="91425" rIns="91425" bIns="91425" anchor="t" anchorCtr="0">
            <a:noAutofit/>
          </a:bodyPr>
          <a:lstStyle/>
          <a:p>
            <a:pPr marL="60325" indent="0" fontAlgn="base">
              <a:buNone/>
            </a:pPr>
            <a:r>
              <a:rPr lang="en-US" sz="2800" b="1" dirty="0">
                <a:solidFill>
                  <a:srgbClr val="0000FF"/>
                </a:solidFill>
                <a:latin typeface="Cambria"/>
                <a:cs typeface="Cambria"/>
              </a:rPr>
              <a:t> </a:t>
            </a:r>
            <a:r>
              <a:rPr lang="en-US" sz="3600" b="1" dirty="0">
                <a:solidFill>
                  <a:srgbClr val="0000FF"/>
                </a:solidFill>
                <a:latin typeface="Cambria"/>
                <a:cs typeface="Cambria"/>
              </a:rPr>
              <a:t>Value added thoughts</a:t>
            </a:r>
          </a:p>
          <a:p>
            <a:pPr marL="60325" indent="0" fontAlgn="base">
              <a:buNone/>
            </a:pPr>
            <a:endParaRPr lang="en-US" sz="2800" b="1" dirty="0">
              <a:solidFill>
                <a:srgbClr val="0000FF"/>
              </a:solidFill>
              <a:latin typeface="Cambria"/>
              <a:cs typeface="Cambria"/>
            </a:endParaRPr>
          </a:p>
          <a:p>
            <a:pPr marL="517525" indent="-457200" fontAlgn="base"/>
            <a:r>
              <a:rPr lang="en-US" sz="2800" b="1" i="0" u="none" strike="noStrike" cap="none" dirty="0">
                <a:solidFill>
                  <a:srgbClr val="0000FF"/>
                </a:solidFill>
                <a:latin typeface="Cambria"/>
                <a:sym typeface="Calibri"/>
              </a:rPr>
              <a:t>What is a “loss leader” </a:t>
            </a:r>
            <a:r>
              <a:rPr lang="en-US" sz="2800" b="1" dirty="0">
                <a:solidFill>
                  <a:srgbClr val="0000FF"/>
                </a:solidFill>
                <a:latin typeface="Cambria"/>
              </a:rPr>
              <a:t> - how to use it?</a:t>
            </a:r>
          </a:p>
          <a:p>
            <a:pPr marL="517525" indent="-457200" fontAlgn="base"/>
            <a:endParaRPr lang="en-US" sz="2800" b="1" dirty="0">
              <a:solidFill>
                <a:srgbClr val="0000FF"/>
              </a:solidFill>
              <a:latin typeface="Cambria"/>
            </a:endParaRPr>
          </a:p>
          <a:p>
            <a:pPr marL="517525" indent="-457200" fontAlgn="base"/>
            <a:r>
              <a:rPr lang="en-US" sz="2800" b="1" i="0" u="none" strike="noStrike" cap="none" dirty="0">
                <a:solidFill>
                  <a:srgbClr val="0000FF"/>
                </a:solidFill>
                <a:latin typeface="Cambria"/>
                <a:sym typeface="Calibri"/>
              </a:rPr>
              <a:t>$1.50 hot dog at Costco – gets ‘em into the store</a:t>
            </a:r>
          </a:p>
          <a:p>
            <a:pPr marL="60325" indent="0" fontAlgn="base">
              <a:buNone/>
            </a:pPr>
            <a:endParaRPr lang="en-US" sz="2800" b="1" i="0" u="none" strike="noStrike" cap="none" dirty="0">
              <a:solidFill>
                <a:srgbClr val="0000FF"/>
              </a:solidFill>
              <a:latin typeface="Cambria"/>
              <a:sym typeface="Calibri"/>
            </a:endParaRPr>
          </a:p>
          <a:p>
            <a:pPr marL="517525" indent="-457200" fontAlgn="base"/>
            <a:r>
              <a:rPr lang="en-US" sz="2800" b="1" dirty="0">
                <a:solidFill>
                  <a:srgbClr val="0000FF"/>
                </a:solidFill>
                <a:latin typeface="Cambria"/>
              </a:rPr>
              <a:t>Seminars to whet the appetite for more</a:t>
            </a:r>
            <a:endParaRPr sz="2800" b="0" i="0" u="none" strike="noStrike" cap="none" dirty="0">
              <a:solidFill>
                <a:schemeClr val="dk1"/>
              </a:solidFill>
              <a:sym typeface="Calibri"/>
            </a:endParaRPr>
          </a:p>
        </p:txBody>
      </p:sp>
      <p:sp>
        <p:nvSpPr>
          <p:cNvPr id="243" name="Shape 243"/>
          <p:cNvSpPr txBox="1">
            <a:spLocks noGrp="1"/>
          </p:cNvSpPr>
          <p:nvPr>
            <p:ph type="sldNum" idx="12"/>
          </p:nvPr>
        </p:nvSpPr>
        <p:spPr>
          <a:prstGeom prst="rect">
            <a:avLst/>
          </a:prstGeom>
          <a:noFill/>
          <a:ln>
            <a:noFill/>
          </a:ln>
        </p:spPr>
        <p:txBody>
          <a:bodyPr lIns="91425" tIns="45700" rIns="91425" bIns="45700" anchor="ctr" anchorCtr="0">
            <a:noAutofit/>
          </a:bodyPr>
          <a:lstStyle/>
          <a:p>
            <a:pPr lvl="0" rtl="0">
              <a:spcBef>
                <a:spcPts val="0"/>
              </a:spcBef>
              <a:buClr>
                <a:srgbClr val="888888"/>
              </a:buClr>
              <a:buSzPct val="25000"/>
              <a:buFont typeface="Calibri"/>
              <a:buNone/>
            </a:pPr>
            <a:fld id="{00000000-1234-1234-1234-123412341234}" type="slidenum">
              <a:rPr lang="en-US"/>
              <a:t>19</a:t>
            </a:fld>
            <a:endParaRPr lang="en-US" dirty="0"/>
          </a:p>
        </p:txBody>
      </p:sp>
    </p:spTree>
    <p:extLst>
      <p:ext uri="{BB962C8B-B14F-4D97-AF65-F5344CB8AC3E}">
        <p14:creationId xmlns:p14="http://schemas.microsoft.com/office/powerpoint/2010/main" val="420002925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778425" y="188265"/>
            <a:ext cx="8229600" cy="1032299"/>
          </a:xfrm>
          <a:prstGeom prst="rect">
            <a:avLst/>
          </a:prstGeom>
          <a:noFill/>
          <a:ln>
            <a:noFill/>
          </a:ln>
        </p:spPr>
        <p:txBody>
          <a:bodyPr lIns="91425" tIns="91425" rIns="91425" bIns="91425" anchor="ctr" anchorCtr="0">
            <a:noAutofit/>
          </a:bodyPr>
          <a:lstStyle/>
          <a:p>
            <a:pPr lvl="0">
              <a:buSzPct val="25000"/>
            </a:pPr>
            <a:r>
              <a:rPr lang="en-US" sz="4400" b="1" i="0" strike="noStrike" cap="none" dirty="0">
                <a:solidFill>
                  <a:srgbClr val="FF0000"/>
                </a:solidFill>
                <a:latin typeface="Calibri"/>
                <a:ea typeface="Calibri"/>
                <a:cs typeface="Calibri"/>
                <a:sym typeface="Calibri"/>
              </a:rPr>
              <a:t>Our Mission: Educating the Public</a:t>
            </a:r>
          </a:p>
        </p:txBody>
      </p:sp>
      <p:sp>
        <p:nvSpPr>
          <p:cNvPr id="118" name="Shape 118"/>
          <p:cNvSpPr txBox="1">
            <a:spLocks noGrp="1"/>
          </p:cNvSpPr>
          <p:nvPr>
            <p:ph type="body" idx="1"/>
          </p:nvPr>
        </p:nvSpPr>
        <p:spPr>
          <a:xfrm>
            <a:off x="1308981" y="1415068"/>
            <a:ext cx="7699043" cy="3019201"/>
          </a:xfrm>
          <a:prstGeom prst="rect">
            <a:avLst/>
          </a:prstGeom>
          <a:noFill/>
          <a:ln>
            <a:noFill/>
          </a:ln>
        </p:spPr>
        <p:txBody>
          <a:bodyPr lIns="91425" tIns="91425" rIns="91425" bIns="91425" anchor="t" anchorCtr="0">
            <a:noAutofit/>
          </a:bodyPr>
          <a:lstStyle/>
          <a:p>
            <a:pPr lvl="0" indent="0">
              <a:lnSpc>
                <a:spcPct val="90000"/>
              </a:lnSpc>
              <a:spcBef>
                <a:spcPts val="0"/>
              </a:spcBef>
              <a:buNone/>
            </a:pPr>
            <a:r>
              <a:rPr lang="en-US" b="1" dirty="0">
                <a:solidFill>
                  <a:srgbClr val="0000FF"/>
                </a:solidFill>
                <a:latin typeface="Cambria"/>
                <a:cs typeface="Cambria"/>
              </a:rPr>
              <a:t>	</a:t>
            </a:r>
            <a:endParaRPr lang="en-US" sz="3200" b="0" i="0" u="none" strike="noStrike" cap="none" dirty="0">
              <a:solidFill>
                <a:schemeClr val="dk1"/>
              </a:solidFill>
              <a:latin typeface="Calibri"/>
              <a:ea typeface="Calibri"/>
              <a:cs typeface="Calibri"/>
              <a:sym typeface="Calibri"/>
            </a:endParaRPr>
          </a:p>
          <a:p>
            <a:pPr marR="0" lvl="0" indent="0" algn="l" rtl="0">
              <a:lnSpc>
                <a:spcPct val="90000"/>
              </a:lnSpc>
              <a:spcBef>
                <a:spcPts val="720"/>
              </a:spcBef>
              <a:spcAft>
                <a:spcPts val="0"/>
              </a:spcAft>
              <a:buClr>
                <a:schemeClr val="dk1"/>
              </a:buClr>
              <a:buSzPct val="100000"/>
              <a:buNone/>
            </a:pPr>
            <a:endParaRPr lang="en-US" sz="3200" b="0" i="0" u="none" strike="noStrike" cap="none" dirty="0">
              <a:solidFill>
                <a:schemeClr val="dk1"/>
              </a:solidFill>
              <a:latin typeface="Calibri"/>
              <a:ea typeface="Calibri"/>
              <a:cs typeface="Calibri"/>
              <a:sym typeface="Calibri"/>
            </a:endParaRPr>
          </a:p>
        </p:txBody>
      </p:sp>
      <p:sp>
        <p:nvSpPr>
          <p:cNvPr id="119" name="Shape 119"/>
          <p:cNvSpPr txBox="1">
            <a:spLocks noGrp="1"/>
          </p:cNvSpPr>
          <p:nvPr>
            <p:ph type="sldNum" idx="12"/>
          </p:nvPr>
        </p:nvSpPr>
        <p:spPr>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a:t>
            </a:fld>
            <a:endParaRPr lang="en-US" sz="1200" b="0" i="0" u="none" strike="noStrike" cap="none" dirty="0">
              <a:solidFill>
                <a:srgbClr val="888888"/>
              </a:solidFill>
              <a:latin typeface="Calibri"/>
              <a:ea typeface="Calibri"/>
              <a:cs typeface="Calibri"/>
              <a:sym typeface="Calibri"/>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05" y="5387777"/>
            <a:ext cx="1180239" cy="1180239"/>
          </a:xfrm>
          <a:prstGeom prst="rect">
            <a:avLst/>
          </a:prstGeom>
        </p:spPr>
      </p:pic>
      <p:sp>
        <p:nvSpPr>
          <p:cNvPr id="3" name="TextBox 2"/>
          <p:cNvSpPr txBox="1"/>
          <p:nvPr/>
        </p:nvSpPr>
        <p:spPr>
          <a:xfrm>
            <a:off x="4616095" y="2922586"/>
            <a:ext cx="184666" cy="307777"/>
          </a:xfrm>
          <a:prstGeom prst="rect">
            <a:avLst/>
          </a:prstGeom>
          <a:noFill/>
        </p:spPr>
        <p:txBody>
          <a:bodyPr wrap="none" rtlCol="0">
            <a:spAutoFit/>
          </a:bodyPr>
          <a:lstStyle/>
          <a:p>
            <a:endParaRPr lang="en-US" dirty="0"/>
          </a:p>
        </p:txBody>
      </p:sp>
      <p:pic>
        <p:nvPicPr>
          <p:cNvPr id="4" name="NACON_2019_360p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36761" y="1220564"/>
            <a:ext cx="8128000" cy="4572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503940" y="274637"/>
            <a:ext cx="8485224" cy="148261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b="1" dirty="0">
                <a:solidFill>
                  <a:srgbClr val="0000FF"/>
                </a:solidFill>
                <a:latin typeface="Cambria"/>
                <a:cs typeface="Cambria"/>
              </a:rPr>
              <a:t>    </a:t>
            </a:r>
            <a:r>
              <a:rPr lang="en-US" b="1" dirty="0">
                <a:solidFill>
                  <a:srgbClr val="FF0000"/>
                </a:solidFill>
                <a:latin typeface="Cambria"/>
                <a:cs typeface="Cambria"/>
              </a:rPr>
              <a:t> Marketing and Delivery of Auxiliary Courses </a:t>
            </a:r>
            <a:endParaRPr lang="en-US" sz="4400" b="1" i="0" strike="noStrike" cap="none" dirty="0">
              <a:solidFill>
                <a:srgbClr val="FF0000"/>
              </a:solidFill>
              <a:latin typeface="Cambria"/>
              <a:cs typeface="Cambria"/>
              <a:sym typeface="Calibri"/>
            </a:endParaRPr>
          </a:p>
        </p:txBody>
      </p:sp>
      <p:sp>
        <p:nvSpPr>
          <p:cNvPr id="242" name="Shape 242"/>
          <p:cNvSpPr txBox="1">
            <a:spLocks noGrp="1"/>
          </p:cNvSpPr>
          <p:nvPr>
            <p:ph type="body" idx="1"/>
          </p:nvPr>
        </p:nvSpPr>
        <p:spPr>
          <a:xfrm>
            <a:off x="1650379" y="1757252"/>
            <a:ext cx="7036421" cy="4701727"/>
          </a:xfrm>
          <a:prstGeom prst="rect">
            <a:avLst/>
          </a:prstGeom>
          <a:noFill/>
          <a:ln>
            <a:noFill/>
          </a:ln>
        </p:spPr>
        <p:txBody>
          <a:bodyPr lIns="91425" tIns="91425" rIns="91425" bIns="91425" anchor="t" anchorCtr="0">
            <a:noAutofit/>
          </a:bodyPr>
          <a:lstStyle/>
          <a:p>
            <a:pPr marL="60325" indent="0" fontAlgn="base">
              <a:buNone/>
            </a:pPr>
            <a:r>
              <a:rPr lang="en-US" sz="2800" b="1" dirty="0">
                <a:solidFill>
                  <a:srgbClr val="0000FF"/>
                </a:solidFill>
                <a:latin typeface="Cambria"/>
                <a:cs typeface="Cambria"/>
              </a:rPr>
              <a:t> </a:t>
            </a:r>
            <a:r>
              <a:rPr lang="en-US" sz="3600" b="1" dirty="0">
                <a:solidFill>
                  <a:srgbClr val="0000FF"/>
                </a:solidFill>
                <a:latin typeface="Cambria"/>
                <a:cs typeface="Cambria"/>
              </a:rPr>
              <a:t>Value added thoughts</a:t>
            </a:r>
          </a:p>
          <a:p>
            <a:pPr marL="60325" indent="0" fontAlgn="base">
              <a:buNone/>
            </a:pPr>
            <a:endParaRPr lang="en-US" sz="2800" b="1" dirty="0">
              <a:solidFill>
                <a:srgbClr val="0000FF"/>
              </a:solidFill>
              <a:latin typeface="Cambria"/>
              <a:cs typeface="Cambria"/>
            </a:endParaRPr>
          </a:p>
          <a:p>
            <a:pPr marL="517525" indent="-457200" fontAlgn="base"/>
            <a:r>
              <a:rPr lang="en-US" sz="2800" b="1" i="0" u="none" strike="noStrike" cap="none" dirty="0">
                <a:solidFill>
                  <a:srgbClr val="0000FF"/>
                </a:solidFill>
                <a:latin typeface="Cambria"/>
                <a:sym typeface="Calibri"/>
              </a:rPr>
              <a:t>What is the value of the Auxiliary and Coast Guard brands</a:t>
            </a:r>
            <a:r>
              <a:rPr lang="en-US" sz="2800" b="1" dirty="0">
                <a:solidFill>
                  <a:srgbClr val="0000FF"/>
                </a:solidFill>
                <a:latin typeface="Cambria"/>
              </a:rPr>
              <a:t>? Are you leveraging this unique advantage?</a:t>
            </a:r>
          </a:p>
          <a:p>
            <a:pPr marL="517525" indent="-457200" fontAlgn="base"/>
            <a:endParaRPr lang="en-US" sz="2800" b="1" dirty="0">
              <a:solidFill>
                <a:srgbClr val="0000FF"/>
              </a:solidFill>
              <a:latin typeface="Cambria"/>
            </a:endParaRPr>
          </a:p>
          <a:p>
            <a:pPr marL="517525" indent="-457200" fontAlgn="base"/>
            <a:r>
              <a:rPr lang="en-US" sz="2800" b="1" i="0" u="none" strike="noStrike" cap="none" dirty="0">
                <a:solidFill>
                  <a:srgbClr val="0000FF"/>
                </a:solidFill>
                <a:latin typeface="Cambria"/>
                <a:sym typeface="Calibri"/>
              </a:rPr>
              <a:t>Only reaching 10% now – how do you reach the other 90%? Brainstorm!</a:t>
            </a:r>
            <a:endParaRPr sz="2800" b="0" i="0" u="none" strike="noStrike" cap="none" dirty="0">
              <a:solidFill>
                <a:schemeClr val="dk1"/>
              </a:solidFill>
              <a:sym typeface="Calibri"/>
            </a:endParaRPr>
          </a:p>
        </p:txBody>
      </p:sp>
      <p:sp>
        <p:nvSpPr>
          <p:cNvPr id="243" name="Shape 243"/>
          <p:cNvSpPr txBox="1">
            <a:spLocks noGrp="1"/>
          </p:cNvSpPr>
          <p:nvPr>
            <p:ph type="sldNum" idx="12"/>
          </p:nvPr>
        </p:nvSpPr>
        <p:spPr>
          <a:prstGeom prst="rect">
            <a:avLst/>
          </a:prstGeom>
          <a:noFill/>
          <a:ln>
            <a:noFill/>
          </a:ln>
        </p:spPr>
        <p:txBody>
          <a:bodyPr lIns="91425" tIns="45700" rIns="91425" bIns="45700" anchor="ctr" anchorCtr="0">
            <a:noAutofit/>
          </a:bodyPr>
          <a:lstStyle/>
          <a:p>
            <a:pPr lvl="0" rtl="0">
              <a:spcBef>
                <a:spcPts val="0"/>
              </a:spcBef>
              <a:buClr>
                <a:srgbClr val="888888"/>
              </a:buClr>
              <a:buSzPct val="25000"/>
              <a:buFont typeface="Calibri"/>
              <a:buNone/>
            </a:pPr>
            <a:fld id="{00000000-1234-1234-1234-123412341234}" type="slidenum">
              <a:rPr lang="en-US"/>
              <a:t>20</a:t>
            </a:fld>
            <a:endParaRPr lang="en-US" dirty="0"/>
          </a:p>
        </p:txBody>
      </p:sp>
    </p:spTree>
    <p:extLst>
      <p:ext uri="{BB962C8B-B14F-4D97-AF65-F5344CB8AC3E}">
        <p14:creationId xmlns:p14="http://schemas.microsoft.com/office/powerpoint/2010/main" val="332997744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503940" y="274637"/>
            <a:ext cx="8485224" cy="148261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b="1" dirty="0">
                <a:solidFill>
                  <a:srgbClr val="0000FF"/>
                </a:solidFill>
                <a:latin typeface="Cambria"/>
                <a:cs typeface="Cambria"/>
              </a:rPr>
              <a:t>    </a:t>
            </a:r>
            <a:r>
              <a:rPr lang="en-US" b="1" dirty="0">
                <a:solidFill>
                  <a:srgbClr val="FF0000"/>
                </a:solidFill>
                <a:latin typeface="Cambria"/>
                <a:cs typeface="Cambria"/>
              </a:rPr>
              <a:t> Marketing and Delivery of Auxiliary Courses </a:t>
            </a:r>
            <a:endParaRPr lang="en-US" sz="4400" b="1" i="0" strike="noStrike" cap="none" dirty="0">
              <a:solidFill>
                <a:srgbClr val="FF0000"/>
              </a:solidFill>
              <a:latin typeface="Cambria"/>
              <a:cs typeface="Cambria"/>
              <a:sym typeface="Calibri"/>
            </a:endParaRPr>
          </a:p>
        </p:txBody>
      </p:sp>
      <p:sp>
        <p:nvSpPr>
          <p:cNvPr id="242" name="Shape 242"/>
          <p:cNvSpPr txBox="1">
            <a:spLocks noGrp="1"/>
          </p:cNvSpPr>
          <p:nvPr>
            <p:ph type="body" idx="1"/>
          </p:nvPr>
        </p:nvSpPr>
        <p:spPr>
          <a:xfrm>
            <a:off x="1650379" y="1757252"/>
            <a:ext cx="7036421" cy="4701727"/>
          </a:xfrm>
          <a:prstGeom prst="rect">
            <a:avLst/>
          </a:prstGeom>
          <a:noFill/>
          <a:ln>
            <a:noFill/>
          </a:ln>
        </p:spPr>
        <p:txBody>
          <a:bodyPr lIns="91425" tIns="91425" rIns="91425" bIns="91425" anchor="t" anchorCtr="0">
            <a:noAutofit/>
          </a:bodyPr>
          <a:lstStyle/>
          <a:p>
            <a:pPr marL="60325" indent="0" fontAlgn="base">
              <a:buNone/>
            </a:pPr>
            <a:r>
              <a:rPr lang="en-US" sz="2800" b="1" dirty="0">
                <a:solidFill>
                  <a:srgbClr val="0000FF"/>
                </a:solidFill>
                <a:latin typeface="Cambria"/>
                <a:cs typeface="Cambria"/>
              </a:rPr>
              <a:t> </a:t>
            </a:r>
            <a:r>
              <a:rPr lang="en-US" sz="3600" b="1" dirty="0">
                <a:solidFill>
                  <a:srgbClr val="0000FF"/>
                </a:solidFill>
                <a:latin typeface="Cambria"/>
                <a:cs typeface="Cambria"/>
              </a:rPr>
              <a:t>Value added thoughts</a:t>
            </a:r>
          </a:p>
          <a:p>
            <a:pPr marL="60325" indent="0" fontAlgn="base">
              <a:buNone/>
            </a:pPr>
            <a:endParaRPr lang="en-US" sz="2800" b="1" dirty="0">
              <a:solidFill>
                <a:srgbClr val="0000FF"/>
              </a:solidFill>
              <a:latin typeface="Cambria"/>
              <a:cs typeface="Cambria"/>
            </a:endParaRPr>
          </a:p>
          <a:p>
            <a:pPr marL="517525" indent="-457200" fontAlgn="base"/>
            <a:r>
              <a:rPr lang="en-US" sz="2800" b="1" i="0" u="none" strike="noStrike" cap="none" dirty="0">
                <a:solidFill>
                  <a:srgbClr val="0000FF"/>
                </a:solidFill>
                <a:latin typeface="Cambria"/>
                <a:sym typeface="Calibri"/>
              </a:rPr>
              <a:t>How do you compete against free</a:t>
            </a:r>
            <a:r>
              <a:rPr lang="en-US" sz="2800" b="1" dirty="0">
                <a:solidFill>
                  <a:srgbClr val="0000FF"/>
                </a:solidFill>
                <a:latin typeface="Cambria"/>
              </a:rPr>
              <a:t>?</a:t>
            </a:r>
          </a:p>
          <a:p>
            <a:pPr marL="517525" indent="-457200" fontAlgn="base"/>
            <a:endParaRPr lang="en-US" sz="2800" b="1" dirty="0">
              <a:solidFill>
                <a:srgbClr val="0000FF"/>
              </a:solidFill>
              <a:latin typeface="Cambria"/>
            </a:endParaRPr>
          </a:p>
          <a:p>
            <a:pPr marL="517525" indent="-457200" fontAlgn="base"/>
            <a:r>
              <a:rPr lang="en-US" sz="2800" b="1" i="0" u="none" strike="noStrike" cap="none" dirty="0">
                <a:solidFill>
                  <a:srgbClr val="0000FF"/>
                </a:solidFill>
                <a:latin typeface="Cambria"/>
                <a:sym typeface="Calibri"/>
              </a:rPr>
              <a:t>The free courses are competing with us  - not the other way around.</a:t>
            </a:r>
          </a:p>
          <a:p>
            <a:pPr marL="517525" indent="-457200" fontAlgn="base"/>
            <a:endParaRPr lang="en-US" sz="2800" b="1" dirty="0">
              <a:solidFill>
                <a:srgbClr val="0000FF"/>
              </a:solidFill>
              <a:latin typeface="Cambria"/>
            </a:endParaRPr>
          </a:p>
          <a:p>
            <a:pPr marL="517525" indent="-457200" fontAlgn="base"/>
            <a:r>
              <a:rPr lang="en-US" sz="2800" b="1" i="0" u="none" strike="noStrike" cap="none" dirty="0">
                <a:solidFill>
                  <a:srgbClr val="0000FF"/>
                </a:solidFill>
                <a:latin typeface="Cambria"/>
                <a:sym typeface="Calibri"/>
              </a:rPr>
              <a:t>What are YOUR unique advantages?</a:t>
            </a:r>
            <a:endParaRPr sz="2800" b="0" i="0" u="none" strike="noStrike" cap="none" dirty="0">
              <a:solidFill>
                <a:schemeClr val="dk1"/>
              </a:solidFill>
              <a:sym typeface="Calibri"/>
            </a:endParaRPr>
          </a:p>
        </p:txBody>
      </p:sp>
      <p:sp>
        <p:nvSpPr>
          <p:cNvPr id="243" name="Shape 243"/>
          <p:cNvSpPr txBox="1">
            <a:spLocks noGrp="1"/>
          </p:cNvSpPr>
          <p:nvPr>
            <p:ph type="sldNum" idx="12"/>
          </p:nvPr>
        </p:nvSpPr>
        <p:spPr>
          <a:prstGeom prst="rect">
            <a:avLst/>
          </a:prstGeom>
          <a:noFill/>
          <a:ln>
            <a:noFill/>
          </a:ln>
        </p:spPr>
        <p:txBody>
          <a:bodyPr lIns="91425" tIns="45700" rIns="91425" bIns="45700" anchor="ctr" anchorCtr="0">
            <a:noAutofit/>
          </a:bodyPr>
          <a:lstStyle/>
          <a:p>
            <a:pPr lvl="0" rtl="0">
              <a:spcBef>
                <a:spcPts val="0"/>
              </a:spcBef>
              <a:buClr>
                <a:srgbClr val="888888"/>
              </a:buClr>
              <a:buSzPct val="25000"/>
              <a:buFont typeface="Calibri"/>
              <a:buNone/>
            </a:pPr>
            <a:fld id="{00000000-1234-1234-1234-123412341234}" type="slidenum">
              <a:rPr lang="en-US"/>
              <a:t>21</a:t>
            </a:fld>
            <a:endParaRPr lang="en-US" dirty="0"/>
          </a:p>
        </p:txBody>
      </p:sp>
    </p:spTree>
    <p:extLst>
      <p:ext uri="{BB962C8B-B14F-4D97-AF65-F5344CB8AC3E}">
        <p14:creationId xmlns:p14="http://schemas.microsoft.com/office/powerpoint/2010/main" val="42010244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503940" y="274637"/>
            <a:ext cx="8485224" cy="148261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b="1" dirty="0">
                <a:solidFill>
                  <a:srgbClr val="0000FF"/>
                </a:solidFill>
                <a:latin typeface="Cambria"/>
                <a:cs typeface="Cambria"/>
              </a:rPr>
              <a:t>    </a:t>
            </a:r>
            <a:r>
              <a:rPr lang="en-US" b="1" dirty="0">
                <a:solidFill>
                  <a:srgbClr val="FF0000"/>
                </a:solidFill>
                <a:latin typeface="Cambria"/>
                <a:cs typeface="Cambria"/>
              </a:rPr>
              <a:t> Marketing and Delivery of Auxiliary Courses </a:t>
            </a:r>
            <a:endParaRPr lang="en-US" sz="4400" b="1" i="0" strike="noStrike" cap="none" dirty="0">
              <a:solidFill>
                <a:srgbClr val="FF0000"/>
              </a:solidFill>
              <a:latin typeface="Cambria"/>
              <a:cs typeface="Cambria"/>
              <a:sym typeface="Calibri"/>
            </a:endParaRPr>
          </a:p>
        </p:txBody>
      </p:sp>
      <p:sp>
        <p:nvSpPr>
          <p:cNvPr id="242" name="Shape 242"/>
          <p:cNvSpPr txBox="1">
            <a:spLocks noGrp="1"/>
          </p:cNvSpPr>
          <p:nvPr>
            <p:ph type="body" idx="1"/>
          </p:nvPr>
        </p:nvSpPr>
        <p:spPr>
          <a:xfrm>
            <a:off x="1650379" y="1757252"/>
            <a:ext cx="7036421" cy="4701727"/>
          </a:xfrm>
          <a:prstGeom prst="rect">
            <a:avLst/>
          </a:prstGeom>
          <a:noFill/>
          <a:ln>
            <a:noFill/>
          </a:ln>
        </p:spPr>
        <p:txBody>
          <a:bodyPr lIns="91425" tIns="91425" rIns="91425" bIns="91425" anchor="t" anchorCtr="0">
            <a:noAutofit/>
          </a:bodyPr>
          <a:lstStyle/>
          <a:p>
            <a:pPr marL="60325" indent="0" fontAlgn="base">
              <a:buNone/>
            </a:pPr>
            <a:r>
              <a:rPr lang="en-US" sz="2800" b="1" dirty="0">
                <a:solidFill>
                  <a:srgbClr val="0000FF"/>
                </a:solidFill>
                <a:latin typeface="Cambria"/>
                <a:cs typeface="Cambria"/>
              </a:rPr>
              <a:t> </a:t>
            </a:r>
            <a:r>
              <a:rPr lang="en-US" sz="3600" b="1" dirty="0">
                <a:solidFill>
                  <a:srgbClr val="0000FF"/>
                </a:solidFill>
                <a:latin typeface="Cambria"/>
                <a:cs typeface="Cambria"/>
              </a:rPr>
              <a:t>Value added thoughts</a:t>
            </a:r>
          </a:p>
          <a:p>
            <a:pPr marL="60325" indent="0" fontAlgn="base">
              <a:buNone/>
            </a:pPr>
            <a:endParaRPr lang="en-US" sz="2800" b="1" dirty="0">
              <a:solidFill>
                <a:srgbClr val="0000FF"/>
              </a:solidFill>
              <a:latin typeface="Cambria"/>
              <a:cs typeface="Cambria"/>
            </a:endParaRPr>
          </a:p>
          <a:p>
            <a:pPr marL="517525" indent="-457200" fontAlgn="base"/>
            <a:r>
              <a:rPr lang="en-US" sz="2800" b="1" i="0" u="none" strike="noStrike" cap="none" dirty="0">
                <a:solidFill>
                  <a:srgbClr val="0000FF"/>
                </a:solidFill>
                <a:latin typeface="Cambria"/>
                <a:sym typeface="Calibri"/>
              </a:rPr>
              <a:t>Design your own course that will SELL!</a:t>
            </a:r>
            <a:endParaRPr lang="en-US" sz="2800" b="1" dirty="0">
              <a:solidFill>
                <a:srgbClr val="0000FF"/>
              </a:solidFill>
              <a:latin typeface="Cambria"/>
            </a:endParaRPr>
          </a:p>
          <a:p>
            <a:pPr marL="517525" indent="-457200" fontAlgn="base"/>
            <a:endParaRPr lang="en-US" sz="2800" b="1" dirty="0">
              <a:solidFill>
                <a:srgbClr val="0000FF"/>
              </a:solidFill>
              <a:latin typeface="Cambria"/>
            </a:endParaRPr>
          </a:p>
          <a:p>
            <a:pPr marL="517525" indent="-457200" fontAlgn="base"/>
            <a:r>
              <a:rPr lang="en-US" sz="2800" b="1" i="0" u="none" strike="noStrike" cap="none" dirty="0">
                <a:solidFill>
                  <a:srgbClr val="0000FF"/>
                </a:solidFill>
                <a:latin typeface="Cambria"/>
                <a:sym typeface="Calibri"/>
              </a:rPr>
              <a:t>Tell folks WHAT they are getting for their money and why it is better than they can get elsewhere.</a:t>
            </a:r>
          </a:p>
          <a:p>
            <a:pPr marL="517525" indent="-457200" fontAlgn="base"/>
            <a:endParaRPr lang="en-US" sz="2800" b="1" dirty="0">
              <a:solidFill>
                <a:srgbClr val="0000FF"/>
              </a:solidFill>
              <a:latin typeface="Cambria"/>
            </a:endParaRPr>
          </a:p>
        </p:txBody>
      </p:sp>
      <p:sp>
        <p:nvSpPr>
          <p:cNvPr id="243" name="Shape 243"/>
          <p:cNvSpPr txBox="1">
            <a:spLocks noGrp="1"/>
          </p:cNvSpPr>
          <p:nvPr>
            <p:ph type="sldNum" idx="12"/>
          </p:nvPr>
        </p:nvSpPr>
        <p:spPr>
          <a:prstGeom prst="rect">
            <a:avLst/>
          </a:prstGeom>
          <a:noFill/>
          <a:ln>
            <a:noFill/>
          </a:ln>
        </p:spPr>
        <p:txBody>
          <a:bodyPr lIns="91425" tIns="45700" rIns="91425" bIns="45700" anchor="ctr" anchorCtr="0">
            <a:noAutofit/>
          </a:bodyPr>
          <a:lstStyle/>
          <a:p>
            <a:pPr lvl="0" rtl="0">
              <a:spcBef>
                <a:spcPts val="0"/>
              </a:spcBef>
              <a:buClr>
                <a:srgbClr val="888888"/>
              </a:buClr>
              <a:buSzPct val="25000"/>
              <a:buFont typeface="Calibri"/>
              <a:buNone/>
            </a:pPr>
            <a:fld id="{00000000-1234-1234-1234-123412341234}" type="slidenum">
              <a:rPr lang="en-US"/>
              <a:t>22</a:t>
            </a:fld>
            <a:endParaRPr lang="en-US" dirty="0"/>
          </a:p>
        </p:txBody>
      </p:sp>
    </p:spTree>
    <p:extLst>
      <p:ext uri="{BB962C8B-B14F-4D97-AF65-F5344CB8AC3E}">
        <p14:creationId xmlns:p14="http://schemas.microsoft.com/office/powerpoint/2010/main" val="258434200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503940" y="274637"/>
            <a:ext cx="8485224" cy="148261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b="1" dirty="0">
                <a:solidFill>
                  <a:srgbClr val="0000FF"/>
                </a:solidFill>
                <a:latin typeface="Cambria"/>
                <a:cs typeface="Cambria"/>
              </a:rPr>
              <a:t>    </a:t>
            </a:r>
            <a:r>
              <a:rPr lang="en-US" b="1" dirty="0">
                <a:solidFill>
                  <a:srgbClr val="FF0000"/>
                </a:solidFill>
                <a:latin typeface="Cambria"/>
                <a:cs typeface="Cambria"/>
              </a:rPr>
              <a:t> Marketing and Delivery of Auxiliary Courses </a:t>
            </a:r>
            <a:endParaRPr lang="en-US" sz="4400" b="1" i="0" strike="noStrike" cap="none" dirty="0">
              <a:solidFill>
                <a:srgbClr val="FF0000"/>
              </a:solidFill>
              <a:latin typeface="Cambria"/>
              <a:cs typeface="Cambria"/>
              <a:sym typeface="Calibri"/>
            </a:endParaRPr>
          </a:p>
        </p:txBody>
      </p:sp>
      <p:sp>
        <p:nvSpPr>
          <p:cNvPr id="242" name="Shape 242"/>
          <p:cNvSpPr txBox="1">
            <a:spLocks noGrp="1"/>
          </p:cNvSpPr>
          <p:nvPr>
            <p:ph type="body" idx="1"/>
          </p:nvPr>
        </p:nvSpPr>
        <p:spPr>
          <a:xfrm>
            <a:off x="1650379" y="1757252"/>
            <a:ext cx="7036421" cy="4701727"/>
          </a:xfrm>
          <a:prstGeom prst="rect">
            <a:avLst/>
          </a:prstGeom>
          <a:noFill/>
          <a:ln>
            <a:noFill/>
          </a:ln>
        </p:spPr>
        <p:txBody>
          <a:bodyPr lIns="91425" tIns="91425" rIns="91425" bIns="91425" anchor="t" anchorCtr="0">
            <a:noAutofit/>
          </a:bodyPr>
          <a:lstStyle/>
          <a:p>
            <a:pPr marL="60325" indent="0" fontAlgn="base">
              <a:buNone/>
            </a:pPr>
            <a:r>
              <a:rPr lang="en-US" sz="2800" b="1" dirty="0">
                <a:solidFill>
                  <a:srgbClr val="0000FF"/>
                </a:solidFill>
                <a:latin typeface="Cambria"/>
                <a:cs typeface="Cambria"/>
              </a:rPr>
              <a:t> </a:t>
            </a:r>
            <a:r>
              <a:rPr lang="en-US" sz="3600" b="1" dirty="0">
                <a:solidFill>
                  <a:srgbClr val="0000FF"/>
                </a:solidFill>
                <a:latin typeface="Cambria"/>
                <a:cs typeface="Cambria"/>
              </a:rPr>
              <a:t>Value added thoughts</a:t>
            </a:r>
          </a:p>
          <a:p>
            <a:pPr marL="60325" indent="0" fontAlgn="base">
              <a:buNone/>
            </a:pPr>
            <a:endParaRPr lang="en-US" sz="2800" b="1" dirty="0">
              <a:solidFill>
                <a:srgbClr val="0000FF"/>
              </a:solidFill>
              <a:latin typeface="Cambria"/>
              <a:cs typeface="Cambria"/>
            </a:endParaRPr>
          </a:p>
          <a:p>
            <a:pPr marL="517525" indent="-457200" fontAlgn="base"/>
            <a:r>
              <a:rPr lang="en-US" sz="2800" b="1" i="0" u="none" strike="noStrike" cap="none" dirty="0">
                <a:solidFill>
                  <a:srgbClr val="0000FF"/>
                </a:solidFill>
                <a:latin typeface="Cambria"/>
                <a:sym typeface="Calibri"/>
              </a:rPr>
              <a:t>Pricing is a local consideration – know your market</a:t>
            </a:r>
            <a:endParaRPr lang="en-US" sz="2800" b="1" dirty="0">
              <a:solidFill>
                <a:srgbClr val="0000FF"/>
              </a:solidFill>
              <a:latin typeface="Cambria"/>
            </a:endParaRPr>
          </a:p>
          <a:p>
            <a:pPr marL="517525" indent="-457200" fontAlgn="base"/>
            <a:endParaRPr lang="en-US" sz="2800" b="1" dirty="0">
              <a:solidFill>
                <a:srgbClr val="0000FF"/>
              </a:solidFill>
              <a:latin typeface="Cambria"/>
            </a:endParaRPr>
          </a:p>
          <a:p>
            <a:pPr marL="517525" indent="-457200" fontAlgn="base"/>
            <a:r>
              <a:rPr lang="en-US" sz="2800" b="1" i="0" u="none" strike="noStrike" cap="none" dirty="0">
                <a:solidFill>
                  <a:srgbClr val="0000FF"/>
                </a:solidFill>
                <a:latin typeface="Cambria"/>
                <a:sym typeface="Calibri"/>
              </a:rPr>
              <a:t>NEVER assume people will think free is better. Tell them why your class beats the free ones. Free is only cheaper – NOT better.</a:t>
            </a:r>
          </a:p>
          <a:p>
            <a:pPr marL="517525" indent="-457200" fontAlgn="base"/>
            <a:endParaRPr lang="en-US" sz="2800" b="1" dirty="0">
              <a:solidFill>
                <a:srgbClr val="0000FF"/>
              </a:solidFill>
              <a:latin typeface="Cambria"/>
            </a:endParaRPr>
          </a:p>
        </p:txBody>
      </p:sp>
      <p:sp>
        <p:nvSpPr>
          <p:cNvPr id="243" name="Shape 243"/>
          <p:cNvSpPr txBox="1">
            <a:spLocks noGrp="1"/>
          </p:cNvSpPr>
          <p:nvPr>
            <p:ph type="sldNum" idx="12"/>
          </p:nvPr>
        </p:nvSpPr>
        <p:spPr>
          <a:prstGeom prst="rect">
            <a:avLst/>
          </a:prstGeom>
          <a:noFill/>
          <a:ln>
            <a:noFill/>
          </a:ln>
        </p:spPr>
        <p:txBody>
          <a:bodyPr lIns="91425" tIns="45700" rIns="91425" bIns="45700" anchor="ctr" anchorCtr="0">
            <a:noAutofit/>
          </a:bodyPr>
          <a:lstStyle/>
          <a:p>
            <a:pPr lvl="0" rtl="0">
              <a:spcBef>
                <a:spcPts val="0"/>
              </a:spcBef>
              <a:buClr>
                <a:srgbClr val="888888"/>
              </a:buClr>
              <a:buSzPct val="25000"/>
              <a:buFont typeface="Calibri"/>
              <a:buNone/>
            </a:pPr>
            <a:fld id="{00000000-1234-1234-1234-123412341234}" type="slidenum">
              <a:rPr lang="en-US"/>
              <a:t>23</a:t>
            </a:fld>
            <a:endParaRPr lang="en-US" dirty="0"/>
          </a:p>
        </p:txBody>
      </p:sp>
    </p:spTree>
    <p:extLst>
      <p:ext uri="{BB962C8B-B14F-4D97-AF65-F5344CB8AC3E}">
        <p14:creationId xmlns:p14="http://schemas.microsoft.com/office/powerpoint/2010/main" val="16440850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503940" y="274637"/>
            <a:ext cx="8485224" cy="148261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b="1" dirty="0">
                <a:solidFill>
                  <a:srgbClr val="0000FF"/>
                </a:solidFill>
                <a:latin typeface="Cambria"/>
                <a:cs typeface="Cambria"/>
              </a:rPr>
              <a:t>    </a:t>
            </a:r>
            <a:r>
              <a:rPr lang="en-US" b="1" dirty="0">
                <a:solidFill>
                  <a:srgbClr val="FF0000"/>
                </a:solidFill>
                <a:latin typeface="Cambria"/>
                <a:cs typeface="Cambria"/>
              </a:rPr>
              <a:t> Marketing and Delivery of Auxiliary Courses </a:t>
            </a:r>
            <a:endParaRPr lang="en-US" sz="4400" b="1" i="0" strike="noStrike" cap="none" dirty="0">
              <a:solidFill>
                <a:srgbClr val="FF0000"/>
              </a:solidFill>
              <a:latin typeface="Cambria"/>
              <a:cs typeface="Cambria"/>
              <a:sym typeface="Calibri"/>
            </a:endParaRPr>
          </a:p>
        </p:txBody>
      </p:sp>
      <p:sp>
        <p:nvSpPr>
          <p:cNvPr id="242" name="Shape 242"/>
          <p:cNvSpPr txBox="1">
            <a:spLocks noGrp="1"/>
          </p:cNvSpPr>
          <p:nvPr>
            <p:ph type="body" idx="1"/>
          </p:nvPr>
        </p:nvSpPr>
        <p:spPr>
          <a:xfrm>
            <a:off x="1650379" y="1757252"/>
            <a:ext cx="7036421" cy="4701727"/>
          </a:xfrm>
          <a:prstGeom prst="rect">
            <a:avLst/>
          </a:prstGeom>
          <a:noFill/>
          <a:ln>
            <a:noFill/>
          </a:ln>
        </p:spPr>
        <p:txBody>
          <a:bodyPr lIns="91425" tIns="91425" rIns="91425" bIns="91425" anchor="t" anchorCtr="0">
            <a:noAutofit/>
          </a:bodyPr>
          <a:lstStyle/>
          <a:p>
            <a:pPr marL="60325" indent="0" fontAlgn="base">
              <a:buNone/>
            </a:pPr>
            <a:r>
              <a:rPr lang="en-US" sz="2800" b="1" dirty="0">
                <a:solidFill>
                  <a:srgbClr val="0000FF"/>
                </a:solidFill>
                <a:latin typeface="Cambria"/>
                <a:cs typeface="Cambria"/>
              </a:rPr>
              <a:t> </a:t>
            </a:r>
            <a:r>
              <a:rPr lang="en-US" sz="3600" b="1" dirty="0">
                <a:solidFill>
                  <a:srgbClr val="0000FF"/>
                </a:solidFill>
                <a:latin typeface="Cambria"/>
                <a:cs typeface="Cambria"/>
              </a:rPr>
              <a:t>Value added thoughts</a:t>
            </a:r>
          </a:p>
          <a:p>
            <a:pPr marL="60325" indent="0" fontAlgn="base">
              <a:buNone/>
            </a:pPr>
            <a:endParaRPr lang="en-US" sz="2800" b="1" dirty="0">
              <a:solidFill>
                <a:srgbClr val="0000FF"/>
              </a:solidFill>
              <a:latin typeface="Cambria"/>
              <a:cs typeface="Cambria"/>
            </a:endParaRPr>
          </a:p>
          <a:p>
            <a:pPr marL="517525" indent="-457200" fontAlgn="base"/>
            <a:r>
              <a:rPr lang="en-US" sz="2800" b="1" i="0" u="none" strike="noStrike" cap="none" dirty="0">
                <a:solidFill>
                  <a:srgbClr val="0000FF"/>
                </a:solidFill>
                <a:latin typeface="Cambria"/>
                <a:sym typeface="Calibri"/>
              </a:rPr>
              <a:t>If people have disposable income for the expenses of boating, they have money for a one-time class.</a:t>
            </a:r>
          </a:p>
          <a:p>
            <a:pPr marL="517525" indent="-457200" fontAlgn="base"/>
            <a:endParaRPr lang="en-US" sz="2800" b="1" dirty="0">
              <a:solidFill>
                <a:srgbClr val="0000FF"/>
              </a:solidFill>
              <a:latin typeface="Cambria"/>
            </a:endParaRPr>
          </a:p>
          <a:p>
            <a:pPr marL="517525" indent="-457200" fontAlgn="base"/>
            <a:r>
              <a:rPr lang="en-US" sz="2800" b="1" i="0" u="none" strike="noStrike" cap="none" dirty="0">
                <a:solidFill>
                  <a:srgbClr val="0000FF"/>
                </a:solidFill>
                <a:latin typeface="Cambria"/>
                <a:sym typeface="Calibri"/>
              </a:rPr>
              <a:t>Don’t cut your price – this cheapens the brand and says it is not valuable.</a:t>
            </a:r>
          </a:p>
          <a:p>
            <a:pPr marL="517525" indent="-457200" fontAlgn="base"/>
            <a:endParaRPr lang="en-US" sz="2800" b="1" dirty="0">
              <a:solidFill>
                <a:srgbClr val="0000FF"/>
              </a:solidFill>
              <a:latin typeface="Cambria"/>
            </a:endParaRPr>
          </a:p>
        </p:txBody>
      </p:sp>
      <p:sp>
        <p:nvSpPr>
          <p:cNvPr id="243" name="Shape 243"/>
          <p:cNvSpPr txBox="1">
            <a:spLocks noGrp="1"/>
          </p:cNvSpPr>
          <p:nvPr>
            <p:ph type="sldNum" idx="12"/>
          </p:nvPr>
        </p:nvSpPr>
        <p:spPr>
          <a:prstGeom prst="rect">
            <a:avLst/>
          </a:prstGeom>
          <a:noFill/>
          <a:ln>
            <a:noFill/>
          </a:ln>
        </p:spPr>
        <p:txBody>
          <a:bodyPr lIns="91425" tIns="45700" rIns="91425" bIns="45700" anchor="ctr" anchorCtr="0">
            <a:noAutofit/>
          </a:bodyPr>
          <a:lstStyle/>
          <a:p>
            <a:pPr lvl="0" rtl="0">
              <a:spcBef>
                <a:spcPts val="0"/>
              </a:spcBef>
              <a:buClr>
                <a:srgbClr val="888888"/>
              </a:buClr>
              <a:buSzPct val="25000"/>
              <a:buFont typeface="Calibri"/>
              <a:buNone/>
            </a:pPr>
            <a:fld id="{00000000-1234-1234-1234-123412341234}" type="slidenum">
              <a:rPr lang="en-US"/>
              <a:t>24</a:t>
            </a:fld>
            <a:endParaRPr lang="en-US" dirty="0"/>
          </a:p>
        </p:txBody>
      </p:sp>
    </p:spTree>
    <p:extLst>
      <p:ext uri="{BB962C8B-B14F-4D97-AF65-F5344CB8AC3E}">
        <p14:creationId xmlns:p14="http://schemas.microsoft.com/office/powerpoint/2010/main" val="106255200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503940" y="274637"/>
            <a:ext cx="8485224" cy="148261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b="1" dirty="0">
                <a:solidFill>
                  <a:srgbClr val="0000FF"/>
                </a:solidFill>
                <a:latin typeface="Cambria"/>
                <a:cs typeface="Cambria"/>
              </a:rPr>
              <a:t>    </a:t>
            </a:r>
            <a:r>
              <a:rPr lang="en-US" b="1" dirty="0">
                <a:solidFill>
                  <a:srgbClr val="FF0000"/>
                </a:solidFill>
                <a:latin typeface="Cambria"/>
                <a:cs typeface="Cambria"/>
              </a:rPr>
              <a:t> Marketing and Delivery of Auxiliary Courses </a:t>
            </a:r>
            <a:endParaRPr lang="en-US" sz="4400" b="1" i="0" strike="noStrike" cap="none" dirty="0">
              <a:solidFill>
                <a:srgbClr val="FF0000"/>
              </a:solidFill>
              <a:latin typeface="Cambria"/>
              <a:cs typeface="Cambria"/>
              <a:sym typeface="Calibri"/>
            </a:endParaRPr>
          </a:p>
        </p:txBody>
      </p:sp>
      <p:sp>
        <p:nvSpPr>
          <p:cNvPr id="242" name="Shape 242"/>
          <p:cNvSpPr txBox="1">
            <a:spLocks noGrp="1"/>
          </p:cNvSpPr>
          <p:nvPr>
            <p:ph type="body" idx="1"/>
          </p:nvPr>
        </p:nvSpPr>
        <p:spPr>
          <a:xfrm>
            <a:off x="1650379" y="1757252"/>
            <a:ext cx="7036421" cy="4701727"/>
          </a:xfrm>
          <a:prstGeom prst="rect">
            <a:avLst/>
          </a:prstGeom>
          <a:noFill/>
          <a:ln>
            <a:noFill/>
          </a:ln>
        </p:spPr>
        <p:txBody>
          <a:bodyPr lIns="91425" tIns="91425" rIns="91425" bIns="91425" anchor="t" anchorCtr="0">
            <a:noAutofit/>
          </a:bodyPr>
          <a:lstStyle/>
          <a:p>
            <a:pPr marL="60325" indent="0" fontAlgn="base">
              <a:buNone/>
            </a:pPr>
            <a:r>
              <a:rPr lang="en-US" sz="2800" b="1" dirty="0">
                <a:solidFill>
                  <a:srgbClr val="0000FF"/>
                </a:solidFill>
                <a:latin typeface="Cambria"/>
                <a:cs typeface="Cambria"/>
              </a:rPr>
              <a:t> </a:t>
            </a:r>
            <a:r>
              <a:rPr lang="en-US" sz="3600" b="1" dirty="0">
                <a:solidFill>
                  <a:srgbClr val="0000FF"/>
                </a:solidFill>
                <a:latin typeface="Cambria"/>
                <a:cs typeface="Cambria"/>
              </a:rPr>
              <a:t>Value added thoughts</a:t>
            </a:r>
          </a:p>
          <a:p>
            <a:pPr marL="60325" indent="0" fontAlgn="base">
              <a:buNone/>
            </a:pPr>
            <a:endParaRPr lang="en-US" sz="2800" b="1" dirty="0">
              <a:solidFill>
                <a:srgbClr val="0000FF"/>
              </a:solidFill>
              <a:latin typeface="Cambria"/>
              <a:cs typeface="Cambria"/>
            </a:endParaRPr>
          </a:p>
          <a:p>
            <a:pPr marL="517525" indent="-457200" fontAlgn="base"/>
            <a:r>
              <a:rPr lang="en-US" sz="2800" b="1" i="0" u="none" strike="noStrike" cap="none" dirty="0">
                <a:solidFill>
                  <a:srgbClr val="0000FF"/>
                </a:solidFill>
                <a:latin typeface="Cambria"/>
                <a:sym typeface="Calibri"/>
              </a:rPr>
              <a:t>If you are competing on price alone – you will lose every time. Compete on value and quality to win.</a:t>
            </a:r>
          </a:p>
          <a:p>
            <a:pPr marL="517525" indent="-457200" fontAlgn="base"/>
            <a:endParaRPr lang="en-US" sz="2800" b="1" dirty="0">
              <a:solidFill>
                <a:srgbClr val="0000FF"/>
              </a:solidFill>
              <a:latin typeface="Cambria"/>
            </a:endParaRPr>
          </a:p>
          <a:p>
            <a:pPr marL="517525" indent="-457200" fontAlgn="base"/>
            <a:r>
              <a:rPr lang="en-US" sz="2800" b="1" i="0" u="none" strike="noStrike" cap="none" dirty="0">
                <a:solidFill>
                  <a:srgbClr val="0000FF"/>
                </a:solidFill>
                <a:latin typeface="Cambria"/>
                <a:sym typeface="Calibri"/>
              </a:rPr>
              <a:t>The education you give them is truly priceless when they use it to avoid an accident or worse.</a:t>
            </a:r>
          </a:p>
          <a:p>
            <a:pPr marL="517525" indent="-457200" fontAlgn="base"/>
            <a:endParaRPr lang="en-US" sz="2800" b="1" dirty="0">
              <a:solidFill>
                <a:srgbClr val="0000FF"/>
              </a:solidFill>
              <a:latin typeface="Cambria"/>
            </a:endParaRPr>
          </a:p>
        </p:txBody>
      </p:sp>
      <p:sp>
        <p:nvSpPr>
          <p:cNvPr id="243" name="Shape 243"/>
          <p:cNvSpPr txBox="1">
            <a:spLocks noGrp="1"/>
          </p:cNvSpPr>
          <p:nvPr>
            <p:ph type="sldNum" idx="12"/>
          </p:nvPr>
        </p:nvSpPr>
        <p:spPr>
          <a:prstGeom prst="rect">
            <a:avLst/>
          </a:prstGeom>
          <a:noFill/>
          <a:ln>
            <a:noFill/>
          </a:ln>
        </p:spPr>
        <p:txBody>
          <a:bodyPr lIns="91425" tIns="45700" rIns="91425" bIns="45700" anchor="ctr" anchorCtr="0">
            <a:noAutofit/>
          </a:bodyPr>
          <a:lstStyle/>
          <a:p>
            <a:pPr lvl="0" rtl="0">
              <a:spcBef>
                <a:spcPts val="0"/>
              </a:spcBef>
              <a:buClr>
                <a:srgbClr val="888888"/>
              </a:buClr>
              <a:buSzPct val="25000"/>
              <a:buFont typeface="Calibri"/>
              <a:buNone/>
            </a:pPr>
            <a:fld id="{00000000-1234-1234-1234-123412341234}" type="slidenum">
              <a:rPr lang="en-US"/>
              <a:t>25</a:t>
            </a:fld>
            <a:endParaRPr lang="en-US" dirty="0"/>
          </a:p>
        </p:txBody>
      </p:sp>
    </p:spTree>
    <p:extLst>
      <p:ext uri="{BB962C8B-B14F-4D97-AF65-F5344CB8AC3E}">
        <p14:creationId xmlns:p14="http://schemas.microsoft.com/office/powerpoint/2010/main" val="93856409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503940" y="274637"/>
            <a:ext cx="8485224" cy="148261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b="1" dirty="0">
                <a:solidFill>
                  <a:srgbClr val="0000FF"/>
                </a:solidFill>
                <a:latin typeface="Cambria"/>
                <a:cs typeface="Cambria"/>
              </a:rPr>
              <a:t>    </a:t>
            </a:r>
            <a:r>
              <a:rPr lang="en-US" b="1" dirty="0">
                <a:solidFill>
                  <a:srgbClr val="FF0000"/>
                </a:solidFill>
                <a:latin typeface="Cambria"/>
                <a:cs typeface="Cambria"/>
              </a:rPr>
              <a:t> Marketing and Delivery of Auxiliary Courses </a:t>
            </a:r>
            <a:endParaRPr lang="en-US" sz="4400" b="1" i="0" strike="noStrike" cap="none" dirty="0">
              <a:solidFill>
                <a:srgbClr val="FF0000"/>
              </a:solidFill>
              <a:latin typeface="Cambria"/>
              <a:cs typeface="Cambria"/>
              <a:sym typeface="Calibri"/>
            </a:endParaRPr>
          </a:p>
        </p:txBody>
      </p:sp>
      <p:sp>
        <p:nvSpPr>
          <p:cNvPr id="242" name="Shape 242"/>
          <p:cNvSpPr txBox="1">
            <a:spLocks noGrp="1"/>
          </p:cNvSpPr>
          <p:nvPr>
            <p:ph type="body" idx="1"/>
          </p:nvPr>
        </p:nvSpPr>
        <p:spPr>
          <a:xfrm>
            <a:off x="1650379" y="1757252"/>
            <a:ext cx="7036421" cy="4701727"/>
          </a:xfrm>
          <a:prstGeom prst="rect">
            <a:avLst/>
          </a:prstGeom>
          <a:noFill/>
          <a:ln>
            <a:noFill/>
          </a:ln>
        </p:spPr>
        <p:txBody>
          <a:bodyPr lIns="91425" tIns="91425" rIns="91425" bIns="91425" anchor="t" anchorCtr="0">
            <a:noAutofit/>
          </a:bodyPr>
          <a:lstStyle/>
          <a:p>
            <a:pPr marL="60325" indent="0" fontAlgn="base">
              <a:buNone/>
            </a:pPr>
            <a:r>
              <a:rPr lang="en-US" sz="2800" b="1" dirty="0">
                <a:solidFill>
                  <a:srgbClr val="0000FF"/>
                </a:solidFill>
                <a:latin typeface="Cambria"/>
                <a:cs typeface="Cambria"/>
              </a:rPr>
              <a:t> </a:t>
            </a:r>
            <a:r>
              <a:rPr lang="en-US" sz="3600" b="1" dirty="0">
                <a:solidFill>
                  <a:srgbClr val="0000FF"/>
                </a:solidFill>
                <a:latin typeface="Cambria"/>
                <a:cs typeface="Cambria"/>
              </a:rPr>
              <a:t>Value added thoughts</a:t>
            </a:r>
          </a:p>
          <a:p>
            <a:pPr marL="60325" indent="0" fontAlgn="base">
              <a:buNone/>
            </a:pPr>
            <a:endParaRPr lang="en-US" sz="2800" b="1" dirty="0">
              <a:solidFill>
                <a:srgbClr val="0000FF"/>
              </a:solidFill>
              <a:latin typeface="Cambria"/>
              <a:cs typeface="Cambria"/>
            </a:endParaRPr>
          </a:p>
          <a:p>
            <a:pPr marL="517525" indent="-457200" fontAlgn="base"/>
            <a:r>
              <a:rPr lang="en-US" sz="2800" b="1" i="0" u="none" strike="noStrike" cap="none" dirty="0">
                <a:solidFill>
                  <a:srgbClr val="0000FF"/>
                </a:solidFill>
                <a:latin typeface="Cambria"/>
                <a:sym typeface="Calibri"/>
              </a:rPr>
              <a:t>Use your entire RBS team to put people in the seats. This is a team sport with all hands required for success.</a:t>
            </a:r>
          </a:p>
          <a:p>
            <a:pPr marL="517525" indent="-457200" fontAlgn="base"/>
            <a:endParaRPr lang="en-US" sz="2800" b="1" dirty="0">
              <a:solidFill>
                <a:srgbClr val="0000FF"/>
              </a:solidFill>
              <a:latin typeface="Cambria"/>
            </a:endParaRPr>
          </a:p>
          <a:p>
            <a:pPr marL="517525" indent="-457200" fontAlgn="base"/>
            <a:r>
              <a:rPr lang="en-US" sz="2800" b="1" i="0" u="none" strike="noStrike" cap="none" dirty="0">
                <a:solidFill>
                  <a:srgbClr val="0000FF"/>
                </a:solidFill>
                <a:latin typeface="Cambria"/>
                <a:sym typeface="Calibri"/>
              </a:rPr>
              <a:t>Have brainstorming sessions to get workable ideas – glass is half full!</a:t>
            </a:r>
          </a:p>
          <a:p>
            <a:pPr marL="517525" indent="-457200" fontAlgn="base"/>
            <a:endParaRPr lang="en-US" sz="2800" b="1" dirty="0">
              <a:solidFill>
                <a:srgbClr val="0000FF"/>
              </a:solidFill>
              <a:latin typeface="Cambria"/>
            </a:endParaRPr>
          </a:p>
        </p:txBody>
      </p:sp>
      <p:sp>
        <p:nvSpPr>
          <p:cNvPr id="243" name="Shape 243"/>
          <p:cNvSpPr txBox="1">
            <a:spLocks noGrp="1"/>
          </p:cNvSpPr>
          <p:nvPr>
            <p:ph type="sldNum" idx="12"/>
          </p:nvPr>
        </p:nvSpPr>
        <p:spPr>
          <a:prstGeom prst="rect">
            <a:avLst/>
          </a:prstGeom>
          <a:noFill/>
          <a:ln>
            <a:noFill/>
          </a:ln>
        </p:spPr>
        <p:txBody>
          <a:bodyPr lIns="91425" tIns="45700" rIns="91425" bIns="45700" anchor="ctr" anchorCtr="0">
            <a:noAutofit/>
          </a:bodyPr>
          <a:lstStyle/>
          <a:p>
            <a:pPr lvl="0" rtl="0">
              <a:spcBef>
                <a:spcPts val="0"/>
              </a:spcBef>
              <a:buClr>
                <a:srgbClr val="888888"/>
              </a:buClr>
              <a:buSzPct val="25000"/>
              <a:buFont typeface="Calibri"/>
              <a:buNone/>
            </a:pPr>
            <a:fld id="{00000000-1234-1234-1234-123412341234}" type="slidenum">
              <a:rPr lang="en-US"/>
              <a:t>26</a:t>
            </a:fld>
            <a:endParaRPr lang="en-US" dirty="0"/>
          </a:p>
        </p:txBody>
      </p:sp>
    </p:spTree>
    <p:extLst>
      <p:ext uri="{BB962C8B-B14F-4D97-AF65-F5344CB8AC3E}">
        <p14:creationId xmlns:p14="http://schemas.microsoft.com/office/powerpoint/2010/main" val="273865142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Shape 828"/>
          <p:cNvSpPr txBox="1">
            <a:spLocks noGrp="1"/>
          </p:cNvSpPr>
          <p:nvPr>
            <p:ph type="title"/>
          </p:nvPr>
        </p:nvSpPr>
        <p:spPr>
          <a:xfrm>
            <a:off x="727675" y="241912"/>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i="0" u="none" strike="noStrike" cap="none" dirty="0">
                <a:solidFill>
                  <a:schemeClr val="dk1"/>
                </a:solidFill>
                <a:latin typeface="Cambria" panose="02040503050406030204" pitchFamily="18" charset="0"/>
                <a:ea typeface="Cambria" panose="02040503050406030204" pitchFamily="18" charset="0"/>
                <a:sym typeface="Calibri"/>
              </a:rPr>
              <a:t>THAT’S ALL FOLKS</a:t>
            </a:r>
            <a:r>
              <a:rPr lang="en-US" sz="4400" b="1" i="0" u="none" strike="noStrike" cap="none" dirty="0">
                <a:solidFill>
                  <a:schemeClr val="dk1"/>
                </a:solidFill>
                <a:latin typeface="Calibri"/>
                <a:ea typeface="Calibri"/>
                <a:cs typeface="Calibri"/>
                <a:sym typeface="Calibri"/>
              </a:rPr>
              <a:t>!</a:t>
            </a:r>
          </a:p>
        </p:txBody>
      </p:sp>
      <p:sp>
        <p:nvSpPr>
          <p:cNvPr id="829" name="Shape 829"/>
          <p:cNvSpPr txBox="1">
            <a:spLocks noGrp="1"/>
          </p:cNvSpPr>
          <p:nvPr>
            <p:ph type="body" idx="1"/>
          </p:nvPr>
        </p:nvSpPr>
        <p:spPr>
          <a:xfrm>
            <a:off x="1674725" y="1384900"/>
            <a:ext cx="6215400" cy="53367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400" b="1" i="0" u="none" strike="noStrike" cap="none" dirty="0">
                <a:solidFill>
                  <a:srgbClr val="FF0000"/>
                </a:solidFill>
                <a:latin typeface="Cambria" panose="02040503050406030204" pitchFamily="18" charset="0"/>
                <a:ea typeface="Cambria" panose="02040503050406030204" pitchFamily="18" charset="0"/>
                <a:sym typeface="Calibri"/>
              </a:rPr>
              <a:t>QUESTIONS????</a:t>
            </a:r>
          </a:p>
          <a:p>
            <a:pPr marL="0" marR="0" lvl="0" indent="0" algn="ctr" rtl="0">
              <a:lnSpc>
                <a:spcPct val="100000"/>
              </a:lnSpc>
              <a:spcBef>
                <a:spcPts val="0"/>
              </a:spcBef>
              <a:spcAft>
                <a:spcPts val="0"/>
              </a:spcAft>
              <a:buClr>
                <a:schemeClr val="dk1"/>
              </a:buClr>
              <a:buSzPct val="25000"/>
              <a:buFont typeface="Arial"/>
              <a:buNone/>
            </a:pPr>
            <a:endParaRPr sz="3200" b="1" i="0" u="none" strike="noStrike" cap="none" dirty="0">
              <a:solidFill>
                <a:srgbClr val="CC0000"/>
              </a:solidFill>
              <a:latin typeface="Cambria" panose="02040503050406030204" pitchFamily="18" charset="0"/>
              <a:ea typeface="Cambria" panose="02040503050406030204" pitchFamily="18" charset="0"/>
              <a:sym typeface="Calibri"/>
            </a:endParaRPr>
          </a:p>
          <a:p>
            <a:pPr marL="0" marR="0" lvl="0" indent="0" algn="ctr" rtl="0">
              <a:lnSpc>
                <a:spcPct val="100000"/>
              </a:lnSpc>
              <a:spcBef>
                <a:spcPts val="0"/>
              </a:spcBef>
              <a:spcAft>
                <a:spcPts val="0"/>
              </a:spcAft>
              <a:buClr>
                <a:schemeClr val="dk1"/>
              </a:buClr>
              <a:buSzPct val="25000"/>
              <a:buFont typeface="Arial"/>
              <a:buNone/>
            </a:pPr>
            <a:r>
              <a:rPr lang="en-US" sz="3200" b="1" i="0" u="none" strike="noStrike" cap="none" dirty="0">
                <a:solidFill>
                  <a:srgbClr val="000000"/>
                </a:solidFill>
                <a:latin typeface="Cambria" panose="02040503050406030204" pitchFamily="18" charset="0"/>
                <a:ea typeface="Cambria" panose="02040503050406030204" pitchFamily="18" charset="0"/>
                <a:sym typeface="Calibri"/>
              </a:rPr>
              <a:t>We hope you found this presentation informative and useful for your PE program.</a:t>
            </a:r>
          </a:p>
          <a:p>
            <a:pPr marL="0" marR="0" lvl="0" indent="0" algn="ctr" rtl="0">
              <a:lnSpc>
                <a:spcPct val="100000"/>
              </a:lnSpc>
              <a:spcBef>
                <a:spcPts val="0"/>
              </a:spcBef>
              <a:spcAft>
                <a:spcPts val="0"/>
              </a:spcAft>
              <a:buClr>
                <a:schemeClr val="dk1"/>
              </a:buClr>
              <a:buSzPct val="25000"/>
              <a:buFont typeface="Arial"/>
              <a:buNone/>
            </a:pPr>
            <a:endParaRPr sz="3200" b="1" i="0" u="none" strike="noStrike" cap="none" dirty="0">
              <a:solidFill>
                <a:srgbClr val="000000"/>
              </a:solidFill>
              <a:latin typeface="Cambria" panose="02040503050406030204" pitchFamily="18" charset="0"/>
              <a:ea typeface="Cambria" panose="02040503050406030204" pitchFamily="18" charset="0"/>
              <a:sym typeface="Calibri"/>
            </a:endParaRPr>
          </a:p>
          <a:p>
            <a:pPr marL="0" marR="0" lvl="0" indent="0" algn="ctr" rtl="0">
              <a:lnSpc>
                <a:spcPct val="100000"/>
              </a:lnSpc>
              <a:spcBef>
                <a:spcPts val="0"/>
              </a:spcBef>
              <a:spcAft>
                <a:spcPts val="0"/>
              </a:spcAft>
              <a:buClr>
                <a:schemeClr val="dk1"/>
              </a:buClr>
              <a:buSzPct val="25000"/>
              <a:buFont typeface="Arial"/>
              <a:buNone/>
            </a:pPr>
            <a:r>
              <a:rPr lang="en-US" sz="3200" b="1" i="0" u="none" strike="noStrike" cap="none" dirty="0">
                <a:solidFill>
                  <a:srgbClr val="000000"/>
                </a:solidFill>
                <a:latin typeface="Cambria" panose="02040503050406030204" pitchFamily="18" charset="0"/>
                <a:ea typeface="Cambria" panose="02040503050406030204" pitchFamily="18" charset="0"/>
                <a:sym typeface="Calibri"/>
              </a:rPr>
              <a:t>Please share your</a:t>
            </a:r>
            <a:br>
              <a:rPr lang="en-US" sz="3200" b="1" i="0" u="none" strike="noStrike" cap="none" dirty="0">
                <a:solidFill>
                  <a:srgbClr val="000000"/>
                </a:solidFill>
                <a:latin typeface="Cambria" panose="02040503050406030204" pitchFamily="18" charset="0"/>
                <a:ea typeface="Cambria" panose="02040503050406030204" pitchFamily="18" charset="0"/>
                <a:sym typeface="Calibri"/>
              </a:rPr>
            </a:br>
            <a:r>
              <a:rPr lang="en-US" sz="3200" b="1" i="0" u="none" strike="noStrike" cap="none" dirty="0">
                <a:solidFill>
                  <a:srgbClr val="000000"/>
                </a:solidFill>
                <a:latin typeface="Cambria" panose="02040503050406030204" pitchFamily="18" charset="0"/>
                <a:ea typeface="Cambria" panose="02040503050406030204" pitchFamily="18" charset="0"/>
                <a:sym typeface="Calibri"/>
              </a:rPr>
              <a:t>PE stories with us at </a:t>
            </a:r>
            <a:r>
              <a:rPr lang="en-US" b="1" u="sng" dirty="0">
                <a:solidFill>
                  <a:srgbClr val="0000FF"/>
                </a:solidFill>
                <a:latin typeface="Cambria" panose="02040503050406030204" pitchFamily="18" charset="0"/>
                <a:ea typeface="Cambria" panose="02040503050406030204" pitchFamily="18" charset="0"/>
                <a:hlinkClick r:id="rId3"/>
              </a:rPr>
              <a:t>pe.feedback@cgauxnet.us</a:t>
            </a:r>
          </a:p>
          <a:p>
            <a:pPr marL="342900" marR="0" lvl="0" indent="-139700" algn="l" rtl="0">
              <a:lnSpc>
                <a:spcPct val="100000"/>
              </a:lnSpc>
              <a:spcBef>
                <a:spcPts val="0"/>
              </a:spcBef>
              <a:spcAft>
                <a:spcPts val="0"/>
              </a:spcAft>
              <a:buClr>
                <a:schemeClr val="dk1"/>
              </a:buClr>
              <a:buSzPct val="25000"/>
              <a:buFont typeface="Arial"/>
              <a:buNone/>
            </a:pPr>
            <a:endParaRPr sz="3200" b="0" i="0" u="none" strike="noStrike" cap="none" dirty="0">
              <a:solidFill>
                <a:schemeClr val="dk1"/>
              </a:solidFill>
              <a:latin typeface="Calibri"/>
              <a:ea typeface="Calibri"/>
              <a:cs typeface="Calibri"/>
              <a:sym typeface="Calibri"/>
            </a:endParaRPr>
          </a:p>
          <a:p>
            <a:pPr marL="342900" marR="0" lvl="0" indent="-139700" algn="l" rtl="0">
              <a:lnSpc>
                <a:spcPct val="100000"/>
              </a:lnSpc>
              <a:spcBef>
                <a:spcPts val="0"/>
              </a:spcBef>
              <a:spcAft>
                <a:spcPts val="0"/>
              </a:spcAft>
              <a:buClr>
                <a:schemeClr val="dk1"/>
              </a:buClr>
              <a:buSzPct val="25000"/>
              <a:buFont typeface="Arial"/>
              <a:buNone/>
            </a:pPr>
            <a:endParaRPr sz="3200" b="0" i="0" u="none" strike="noStrike" cap="none" dirty="0">
              <a:solidFill>
                <a:schemeClr val="dk1"/>
              </a:solidFill>
              <a:latin typeface="Calibri"/>
              <a:ea typeface="Calibri"/>
              <a:cs typeface="Calibri"/>
              <a:sym typeface="Calibri"/>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778425" y="188265"/>
            <a:ext cx="8229600" cy="1032299"/>
          </a:xfrm>
          <a:prstGeom prst="rect">
            <a:avLst/>
          </a:prstGeom>
          <a:noFill/>
          <a:ln>
            <a:noFill/>
          </a:ln>
        </p:spPr>
        <p:txBody>
          <a:bodyPr lIns="91425" tIns="91425" rIns="91425" bIns="91425" anchor="ctr" anchorCtr="0">
            <a:noAutofit/>
          </a:bodyPr>
          <a:lstStyle/>
          <a:p>
            <a:pPr lvl="0">
              <a:buSzPct val="25000"/>
            </a:pPr>
            <a:r>
              <a:rPr lang="en-US" b="1" dirty="0">
                <a:solidFill>
                  <a:srgbClr val="FF0000"/>
                </a:solidFill>
                <a:latin typeface="Cambria"/>
                <a:cs typeface="Cambria"/>
              </a:rPr>
              <a:t>Agenda</a:t>
            </a:r>
            <a:endParaRPr lang="en-US" sz="4400" b="1" i="0" u="sng" strike="noStrike" cap="none" dirty="0">
              <a:solidFill>
                <a:schemeClr val="dk1"/>
              </a:solidFill>
              <a:latin typeface="Calibri"/>
              <a:ea typeface="Calibri"/>
              <a:cs typeface="Calibri"/>
              <a:sym typeface="Calibri"/>
            </a:endParaRPr>
          </a:p>
        </p:txBody>
      </p:sp>
      <p:sp>
        <p:nvSpPr>
          <p:cNvPr id="118" name="Shape 118"/>
          <p:cNvSpPr txBox="1">
            <a:spLocks noGrp="1"/>
          </p:cNvSpPr>
          <p:nvPr>
            <p:ph type="body" idx="1"/>
          </p:nvPr>
        </p:nvSpPr>
        <p:spPr>
          <a:xfrm>
            <a:off x="1308981" y="1415068"/>
            <a:ext cx="7699043" cy="3019201"/>
          </a:xfrm>
          <a:prstGeom prst="rect">
            <a:avLst/>
          </a:prstGeom>
          <a:noFill/>
          <a:ln>
            <a:noFill/>
          </a:ln>
        </p:spPr>
        <p:txBody>
          <a:bodyPr lIns="91425" tIns="91425" rIns="91425" bIns="91425" anchor="t" anchorCtr="0">
            <a:noAutofit/>
          </a:bodyPr>
          <a:lstStyle/>
          <a:p>
            <a:pPr lvl="0" indent="0">
              <a:lnSpc>
                <a:spcPct val="90000"/>
              </a:lnSpc>
              <a:spcBef>
                <a:spcPts val="0"/>
              </a:spcBef>
              <a:buNone/>
            </a:pPr>
            <a:r>
              <a:rPr lang="en-US" b="1" dirty="0">
                <a:solidFill>
                  <a:srgbClr val="0000FF"/>
                </a:solidFill>
                <a:latin typeface="Cambria"/>
                <a:cs typeface="Cambria"/>
              </a:rPr>
              <a:t>•	Welcome and Introductions</a:t>
            </a:r>
          </a:p>
          <a:p>
            <a:pPr lvl="0" indent="0">
              <a:lnSpc>
                <a:spcPct val="90000"/>
              </a:lnSpc>
              <a:spcBef>
                <a:spcPts val="0"/>
              </a:spcBef>
              <a:buNone/>
            </a:pPr>
            <a:r>
              <a:rPr lang="en-US" b="1" dirty="0">
                <a:solidFill>
                  <a:srgbClr val="0000FF"/>
                </a:solidFill>
                <a:latin typeface="Cambria"/>
                <a:cs typeface="Cambria"/>
              </a:rPr>
              <a:t>•	Mission/Vision/Goals</a:t>
            </a:r>
            <a:endParaRPr lang="en-US" b="1" dirty="0">
              <a:latin typeface="Cambria"/>
              <a:cs typeface="Cambria"/>
            </a:endParaRPr>
          </a:p>
          <a:p>
            <a:pPr lvl="0" indent="0">
              <a:lnSpc>
                <a:spcPct val="90000"/>
              </a:lnSpc>
              <a:spcBef>
                <a:spcPts val="0"/>
              </a:spcBef>
              <a:buNone/>
            </a:pPr>
            <a:r>
              <a:rPr lang="en-US" b="1" dirty="0">
                <a:solidFill>
                  <a:srgbClr val="0000FF"/>
                </a:solidFill>
                <a:latin typeface="Cambria"/>
                <a:cs typeface="Cambria"/>
              </a:rPr>
              <a:t>•	New Products and Updates</a:t>
            </a:r>
          </a:p>
          <a:p>
            <a:pPr lvl="0" indent="0">
              <a:lnSpc>
                <a:spcPct val="90000"/>
              </a:lnSpc>
              <a:spcBef>
                <a:spcPts val="0"/>
              </a:spcBef>
              <a:buNone/>
            </a:pPr>
            <a:r>
              <a:rPr lang="en-US" b="1" dirty="0">
                <a:solidFill>
                  <a:srgbClr val="0000FF"/>
                </a:solidFill>
                <a:latin typeface="Cambria"/>
                <a:cs typeface="Cambria"/>
              </a:rPr>
              <a:t>•	Coming Attractions</a:t>
            </a:r>
          </a:p>
          <a:p>
            <a:pPr lvl="0" indent="0">
              <a:lnSpc>
                <a:spcPct val="90000"/>
              </a:lnSpc>
              <a:spcBef>
                <a:spcPts val="0"/>
              </a:spcBef>
              <a:buNone/>
            </a:pPr>
            <a:r>
              <a:rPr lang="en-US" b="1" dirty="0">
                <a:solidFill>
                  <a:srgbClr val="0000FF"/>
                </a:solidFill>
                <a:latin typeface="Cambria"/>
                <a:cs typeface="Cambria"/>
              </a:rPr>
              <a:t>• 	Marketing and Delivery</a:t>
            </a:r>
          </a:p>
          <a:p>
            <a:pPr lvl="0" indent="0">
              <a:lnSpc>
                <a:spcPct val="90000"/>
              </a:lnSpc>
              <a:spcBef>
                <a:spcPts val="0"/>
              </a:spcBef>
              <a:buNone/>
            </a:pPr>
            <a:r>
              <a:rPr lang="en-US" b="1" dirty="0">
                <a:solidFill>
                  <a:srgbClr val="0000FF"/>
                </a:solidFill>
                <a:latin typeface="Cambria"/>
                <a:cs typeface="Cambria"/>
              </a:rPr>
              <a:t>• 	Feedback Link</a:t>
            </a:r>
          </a:p>
          <a:p>
            <a:pPr marR="0" lvl="0" indent="0" algn="l" rtl="0">
              <a:lnSpc>
                <a:spcPct val="90000"/>
              </a:lnSpc>
              <a:spcBef>
                <a:spcPts val="0"/>
              </a:spcBef>
              <a:spcAft>
                <a:spcPts val="0"/>
              </a:spcAft>
              <a:buClr>
                <a:schemeClr val="dk1"/>
              </a:buClr>
              <a:buSzPct val="100000"/>
              <a:buNone/>
            </a:pPr>
            <a:endParaRPr lang="en-US" sz="3200" b="0" i="0" u="none" strike="noStrike" cap="none" dirty="0">
              <a:solidFill>
                <a:schemeClr val="dk1"/>
              </a:solidFill>
              <a:latin typeface="Calibri"/>
              <a:ea typeface="Calibri"/>
              <a:cs typeface="Calibri"/>
              <a:sym typeface="Calibri"/>
            </a:endParaRPr>
          </a:p>
          <a:p>
            <a:pPr marR="0" lvl="0" indent="0" algn="l" rtl="0">
              <a:lnSpc>
                <a:spcPct val="90000"/>
              </a:lnSpc>
              <a:spcBef>
                <a:spcPts val="720"/>
              </a:spcBef>
              <a:spcAft>
                <a:spcPts val="0"/>
              </a:spcAft>
              <a:buClr>
                <a:schemeClr val="dk1"/>
              </a:buClr>
              <a:buSzPct val="100000"/>
              <a:buNone/>
            </a:pPr>
            <a:endParaRPr lang="en-US" sz="3200" b="0" i="0" u="none" strike="noStrike" cap="none" dirty="0">
              <a:solidFill>
                <a:schemeClr val="dk1"/>
              </a:solidFill>
              <a:latin typeface="Calibri"/>
              <a:ea typeface="Calibri"/>
              <a:cs typeface="Calibri"/>
              <a:sym typeface="Calibri"/>
            </a:endParaRPr>
          </a:p>
        </p:txBody>
      </p:sp>
      <p:sp>
        <p:nvSpPr>
          <p:cNvPr id="119" name="Shape 119"/>
          <p:cNvSpPr txBox="1">
            <a:spLocks noGrp="1"/>
          </p:cNvSpPr>
          <p:nvPr>
            <p:ph type="sldNum" idx="12"/>
          </p:nvPr>
        </p:nvSpPr>
        <p:spPr>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a:t>
            </a:fld>
            <a:endParaRPr lang="en-US" sz="1200" b="0" i="0" u="none" strike="noStrike" cap="none" dirty="0">
              <a:solidFill>
                <a:srgbClr val="888888"/>
              </a:solidFill>
              <a:latin typeface="Calibri"/>
              <a:ea typeface="Calibri"/>
              <a:cs typeface="Calibri"/>
              <a:sym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05" y="5387777"/>
            <a:ext cx="1180239" cy="1180239"/>
          </a:xfrm>
          <a:prstGeom prst="rect">
            <a:avLst/>
          </a:prstGeom>
        </p:spPr>
      </p:pic>
    </p:spTree>
    <p:extLst>
      <p:ext uri="{BB962C8B-B14F-4D97-AF65-F5344CB8AC3E}">
        <p14:creationId xmlns:p14="http://schemas.microsoft.com/office/powerpoint/2010/main" val="139842753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778425" y="188265"/>
            <a:ext cx="8229600" cy="1032299"/>
          </a:xfrm>
          <a:prstGeom prst="rect">
            <a:avLst/>
          </a:prstGeom>
          <a:noFill/>
          <a:ln>
            <a:noFill/>
          </a:ln>
        </p:spPr>
        <p:txBody>
          <a:bodyPr lIns="91425" tIns="91425" rIns="91425" bIns="91425" anchor="ctr" anchorCtr="0">
            <a:noAutofit/>
          </a:bodyPr>
          <a:lstStyle/>
          <a:p>
            <a:pPr lvl="0">
              <a:buSzPct val="25000"/>
            </a:pPr>
            <a:r>
              <a:rPr lang="en-US" b="1" dirty="0">
                <a:solidFill>
                  <a:srgbClr val="FF0000"/>
                </a:solidFill>
                <a:latin typeface="Cambria"/>
                <a:cs typeface="Cambria"/>
              </a:rPr>
              <a:t>Mission</a:t>
            </a:r>
            <a:endParaRPr lang="en-US" sz="4400" b="1" i="0" u="sng" strike="noStrike" cap="none" dirty="0">
              <a:solidFill>
                <a:schemeClr val="dk1"/>
              </a:solidFill>
              <a:latin typeface="Calibri"/>
              <a:ea typeface="Calibri"/>
              <a:cs typeface="Calibri"/>
              <a:sym typeface="Calibri"/>
            </a:endParaRPr>
          </a:p>
        </p:txBody>
      </p:sp>
      <p:sp>
        <p:nvSpPr>
          <p:cNvPr id="118" name="Shape 118"/>
          <p:cNvSpPr txBox="1">
            <a:spLocks noGrp="1"/>
          </p:cNvSpPr>
          <p:nvPr>
            <p:ph type="body" idx="1"/>
          </p:nvPr>
        </p:nvSpPr>
        <p:spPr>
          <a:xfrm>
            <a:off x="1195575" y="1242710"/>
            <a:ext cx="8020268" cy="5135786"/>
          </a:xfrm>
          <a:prstGeom prst="rect">
            <a:avLst/>
          </a:prstGeom>
          <a:noFill/>
          <a:ln>
            <a:noFill/>
          </a:ln>
        </p:spPr>
        <p:txBody>
          <a:bodyPr lIns="91425" tIns="91425" rIns="91425" bIns="91425" anchor="t" anchorCtr="0">
            <a:noAutofit/>
          </a:bodyPr>
          <a:lstStyle/>
          <a:p>
            <a:pPr indent="-342900">
              <a:buClrTx/>
              <a:buFont typeface="Arial" panose="020B0604020202020204" pitchFamily="34" charset="0"/>
              <a:buChar char="•"/>
            </a:pPr>
            <a:r>
              <a:rPr lang="en-US" sz="2800" b="1" dirty="0">
                <a:solidFill>
                  <a:srgbClr val="0000FF"/>
                </a:solidFill>
                <a:latin typeface="Cambria"/>
              </a:rPr>
              <a:t>To promote and improve Recreational Boating Safety by providing exceptional boating safety education to the American public, with the aim of eliminating loss of life, personal injury and property damage.</a:t>
            </a:r>
          </a:p>
          <a:p>
            <a:pPr indent="0">
              <a:buNone/>
            </a:pPr>
            <a:r>
              <a:rPr lang="en-US" sz="2800" b="1" dirty="0">
                <a:solidFill>
                  <a:srgbClr val="0000FF"/>
                </a:solidFill>
              </a:rPr>
              <a:t> </a:t>
            </a:r>
          </a:p>
          <a:p>
            <a:pPr indent="-342900">
              <a:buClrTx/>
              <a:buFont typeface="Arial" panose="020B0604020202020204" pitchFamily="34" charset="0"/>
              <a:buChar char="•"/>
            </a:pPr>
            <a:r>
              <a:rPr lang="en-US" sz="2800" b="1" dirty="0">
                <a:solidFill>
                  <a:srgbClr val="0000FF"/>
                </a:solidFill>
                <a:latin typeface="Cambria"/>
              </a:rPr>
              <a:t>To deliver the highest quality training with the finest Auxiliary instructors and public education staff officers at every level, in support of our recreational boating safety goals and directives</a:t>
            </a:r>
          </a:p>
          <a:p>
            <a:pPr marR="0" lvl="0" indent="0" algn="l" rtl="0">
              <a:lnSpc>
                <a:spcPct val="90000"/>
              </a:lnSpc>
              <a:spcBef>
                <a:spcPts val="720"/>
              </a:spcBef>
              <a:spcAft>
                <a:spcPts val="0"/>
              </a:spcAft>
              <a:buClr>
                <a:schemeClr val="dk1"/>
              </a:buClr>
              <a:buSzPct val="100000"/>
              <a:buNone/>
            </a:pPr>
            <a:endParaRPr lang="en-US" sz="2800" b="0" i="0" u="none" strike="noStrike" cap="none" dirty="0">
              <a:solidFill>
                <a:srgbClr val="0000FF"/>
              </a:solidFill>
              <a:sym typeface="Calibri"/>
            </a:endParaRPr>
          </a:p>
        </p:txBody>
      </p:sp>
      <p:sp>
        <p:nvSpPr>
          <p:cNvPr id="119" name="Shape 119"/>
          <p:cNvSpPr txBox="1">
            <a:spLocks noGrp="1"/>
          </p:cNvSpPr>
          <p:nvPr>
            <p:ph type="sldNum" idx="12"/>
          </p:nvPr>
        </p:nvSpPr>
        <p:spPr>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a:t>
            </a:fld>
            <a:endParaRPr lang="en-US" sz="1200" b="0" i="0" u="none" strike="noStrike" cap="none" dirty="0">
              <a:solidFill>
                <a:srgbClr val="888888"/>
              </a:solidFill>
              <a:latin typeface="Calibri"/>
              <a:ea typeface="Calibri"/>
              <a:cs typeface="Calibri"/>
              <a:sym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05" y="5387777"/>
            <a:ext cx="1180239" cy="1180239"/>
          </a:xfrm>
          <a:prstGeom prst="rect">
            <a:avLst/>
          </a:prstGeom>
        </p:spPr>
      </p:pic>
    </p:spTree>
    <p:extLst>
      <p:ext uri="{BB962C8B-B14F-4D97-AF65-F5344CB8AC3E}">
        <p14:creationId xmlns:p14="http://schemas.microsoft.com/office/powerpoint/2010/main" val="5708347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778425" y="188265"/>
            <a:ext cx="8229600" cy="1032299"/>
          </a:xfrm>
          <a:prstGeom prst="rect">
            <a:avLst/>
          </a:prstGeom>
          <a:noFill/>
          <a:ln>
            <a:noFill/>
          </a:ln>
        </p:spPr>
        <p:txBody>
          <a:bodyPr lIns="91425" tIns="91425" rIns="91425" bIns="91425" anchor="ctr" anchorCtr="0">
            <a:noAutofit/>
          </a:bodyPr>
          <a:lstStyle/>
          <a:p>
            <a:pPr lvl="0">
              <a:buSzPct val="25000"/>
            </a:pPr>
            <a:r>
              <a:rPr lang="en-US" b="1" dirty="0">
                <a:solidFill>
                  <a:srgbClr val="FF0000"/>
                </a:solidFill>
                <a:latin typeface="Cambria"/>
                <a:cs typeface="Cambria"/>
              </a:rPr>
              <a:t>Vision</a:t>
            </a:r>
            <a:endParaRPr lang="en-US" sz="4400" b="1" i="0" u="sng" strike="noStrike" cap="none" dirty="0">
              <a:solidFill>
                <a:schemeClr val="dk1"/>
              </a:solidFill>
              <a:latin typeface="Calibri"/>
              <a:ea typeface="Calibri"/>
              <a:cs typeface="Calibri"/>
              <a:sym typeface="Calibri"/>
            </a:endParaRPr>
          </a:p>
        </p:txBody>
      </p:sp>
      <p:sp>
        <p:nvSpPr>
          <p:cNvPr id="118" name="Shape 118"/>
          <p:cNvSpPr txBox="1">
            <a:spLocks noGrp="1"/>
          </p:cNvSpPr>
          <p:nvPr>
            <p:ph type="body" idx="1"/>
          </p:nvPr>
        </p:nvSpPr>
        <p:spPr>
          <a:xfrm>
            <a:off x="1123732" y="1448464"/>
            <a:ext cx="8020268" cy="3939313"/>
          </a:xfrm>
          <a:prstGeom prst="rect">
            <a:avLst/>
          </a:prstGeom>
          <a:noFill/>
          <a:ln>
            <a:noFill/>
          </a:ln>
        </p:spPr>
        <p:txBody>
          <a:bodyPr lIns="91425" tIns="91425" rIns="91425" bIns="91425" anchor="t" anchorCtr="0">
            <a:noAutofit/>
          </a:bodyPr>
          <a:lstStyle/>
          <a:p>
            <a:pPr marL="0" indent="0">
              <a:buClrTx/>
              <a:buNone/>
            </a:pPr>
            <a:r>
              <a:rPr lang="en-US" sz="2800" b="1" dirty="0">
                <a:solidFill>
                  <a:srgbClr val="0000FF"/>
                </a:solidFill>
                <a:latin typeface="Cambria"/>
              </a:rPr>
              <a:t>United States Coast Guard Auxiliary Public Education Directorate–the best trained, most valued maritime volunteer boating education organization in the world, along with its partners in the districts, continuing to bring to the market innovative new products and sharing best practices and techniques with the American Public and our colleagues in the maritime arena</a:t>
            </a:r>
          </a:p>
        </p:txBody>
      </p:sp>
      <p:sp>
        <p:nvSpPr>
          <p:cNvPr id="119" name="Shape 119"/>
          <p:cNvSpPr txBox="1">
            <a:spLocks noGrp="1"/>
          </p:cNvSpPr>
          <p:nvPr>
            <p:ph type="sldNum" idx="12"/>
          </p:nvPr>
        </p:nvSpPr>
        <p:spPr>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a:t>
            </a:fld>
            <a:endParaRPr lang="en-US" sz="1200" b="0" i="0" u="none" strike="noStrike" cap="none" dirty="0">
              <a:solidFill>
                <a:srgbClr val="888888"/>
              </a:solidFill>
              <a:latin typeface="Calibri"/>
              <a:ea typeface="Calibri"/>
              <a:cs typeface="Calibri"/>
              <a:sym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05" y="5387777"/>
            <a:ext cx="1180239" cy="1180239"/>
          </a:xfrm>
          <a:prstGeom prst="rect">
            <a:avLst/>
          </a:prstGeom>
        </p:spPr>
      </p:pic>
    </p:spTree>
    <p:extLst>
      <p:ext uri="{BB962C8B-B14F-4D97-AF65-F5344CB8AC3E}">
        <p14:creationId xmlns:p14="http://schemas.microsoft.com/office/powerpoint/2010/main" val="414887657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778425" y="188265"/>
            <a:ext cx="8229600" cy="1032299"/>
          </a:xfrm>
          <a:prstGeom prst="rect">
            <a:avLst/>
          </a:prstGeom>
          <a:noFill/>
          <a:ln>
            <a:noFill/>
          </a:ln>
        </p:spPr>
        <p:txBody>
          <a:bodyPr lIns="91425" tIns="91425" rIns="91425" bIns="91425" anchor="ctr" anchorCtr="0">
            <a:noAutofit/>
          </a:bodyPr>
          <a:lstStyle/>
          <a:p>
            <a:pPr lvl="0">
              <a:buSzPct val="25000"/>
            </a:pPr>
            <a:r>
              <a:rPr lang="en-US" b="1" dirty="0">
                <a:solidFill>
                  <a:srgbClr val="FF0000"/>
                </a:solidFill>
                <a:latin typeface="Cambria"/>
                <a:cs typeface="Cambria"/>
              </a:rPr>
              <a:t>Goals</a:t>
            </a:r>
            <a:endParaRPr lang="en-US" sz="4400" b="1" i="0" u="sng" strike="noStrike" cap="none" dirty="0">
              <a:solidFill>
                <a:schemeClr val="dk1"/>
              </a:solidFill>
              <a:latin typeface="Calibri"/>
              <a:ea typeface="Calibri"/>
              <a:cs typeface="Calibri"/>
              <a:sym typeface="Calibri"/>
            </a:endParaRPr>
          </a:p>
        </p:txBody>
      </p:sp>
      <p:sp>
        <p:nvSpPr>
          <p:cNvPr id="118" name="Shape 118"/>
          <p:cNvSpPr txBox="1">
            <a:spLocks noGrp="1"/>
          </p:cNvSpPr>
          <p:nvPr>
            <p:ph type="body" idx="1"/>
          </p:nvPr>
        </p:nvSpPr>
        <p:spPr>
          <a:xfrm>
            <a:off x="1645399" y="1448464"/>
            <a:ext cx="7362626" cy="4154839"/>
          </a:xfrm>
          <a:prstGeom prst="rect">
            <a:avLst/>
          </a:prstGeom>
          <a:noFill/>
          <a:ln>
            <a:noFill/>
          </a:ln>
        </p:spPr>
        <p:txBody>
          <a:bodyPr lIns="91425" tIns="91425" rIns="91425" bIns="91425" anchor="t" anchorCtr="0">
            <a:noAutofit/>
          </a:bodyPr>
          <a:lstStyle/>
          <a:p>
            <a:pPr marL="0" indent="0">
              <a:spcBef>
                <a:spcPts val="0"/>
              </a:spcBef>
              <a:buNone/>
            </a:pPr>
            <a:r>
              <a:rPr lang="en-US" sz="2800" b="1" dirty="0">
                <a:solidFill>
                  <a:srgbClr val="0000FF"/>
                </a:solidFill>
                <a:latin typeface="Cambria" panose="02040503050406030204" pitchFamily="18" charset="0"/>
                <a:ea typeface="Cambria" panose="02040503050406030204" pitchFamily="18" charset="0"/>
              </a:rPr>
              <a:t>Based on our Mission, our Vision, and our responsibility to advance the goals of the Auxiliary Strategic Plan we can distill our goals to two simple objectives:</a:t>
            </a:r>
          </a:p>
          <a:p>
            <a:pPr marL="0" indent="0">
              <a:spcBef>
                <a:spcPts val="0"/>
              </a:spcBef>
              <a:buNone/>
            </a:pPr>
            <a:endParaRPr lang="en-US" sz="2800" b="1" dirty="0">
              <a:solidFill>
                <a:srgbClr val="0000FF"/>
              </a:solidFill>
            </a:endParaRPr>
          </a:p>
          <a:p>
            <a:pPr marL="0" indent="-342900">
              <a:spcBef>
                <a:spcPts val="0"/>
              </a:spcBef>
              <a:buClrTx/>
              <a:buFont typeface="Arial" panose="020B0604020202020204" pitchFamily="34" charset="0"/>
              <a:buChar char="•"/>
            </a:pPr>
            <a:r>
              <a:rPr lang="en-US" sz="3600" b="1" dirty="0">
                <a:solidFill>
                  <a:srgbClr val="FF0000"/>
                </a:solidFill>
                <a:latin typeface="Cambria" panose="02040503050406030204" pitchFamily="18" charset="0"/>
                <a:ea typeface="Cambria" panose="02040503050406030204" pitchFamily="18" charset="0"/>
              </a:rPr>
              <a:t>Educate the public</a:t>
            </a:r>
          </a:p>
          <a:p>
            <a:pPr marL="0" indent="0">
              <a:spcBef>
                <a:spcPts val="0"/>
              </a:spcBef>
              <a:buClrTx/>
              <a:buNone/>
            </a:pPr>
            <a:endParaRPr lang="en-US" sz="3600" b="1" dirty="0">
              <a:solidFill>
                <a:srgbClr val="FF0000"/>
              </a:solidFill>
              <a:latin typeface="Cambria" panose="02040503050406030204" pitchFamily="18" charset="0"/>
              <a:ea typeface="Cambria" panose="02040503050406030204" pitchFamily="18" charset="0"/>
            </a:endParaRPr>
          </a:p>
          <a:p>
            <a:pPr marL="0" indent="-342900">
              <a:spcBef>
                <a:spcPts val="0"/>
              </a:spcBef>
              <a:buClrTx/>
              <a:buFont typeface="Arial" panose="020B0604020202020204" pitchFamily="34" charset="0"/>
              <a:buChar char="•"/>
            </a:pPr>
            <a:r>
              <a:rPr lang="en-US" sz="3600" b="1" dirty="0">
                <a:solidFill>
                  <a:srgbClr val="FF0000"/>
                </a:solidFill>
                <a:latin typeface="Cambria" panose="02040503050406030204" pitchFamily="18" charset="0"/>
                <a:ea typeface="Cambria" panose="02040503050406030204" pitchFamily="18" charset="0"/>
              </a:rPr>
              <a:t>Make money for flotillas and the </a:t>
            </a:r>
          </a:p>
          <a:p>
            <a:pPr marL="282575" indent="0">
              <a:spcBef>
                <a:spcPts val="0"/>
              </a:spcBef>
              <a:buNone/>
            </a:pPr>
            <a:r>
              <a:rPr lang="en-US" sz="3600" b="1" dirty="0">
                <a:solidFill>
                  <a:srgbClr val="FF0000"/>
                </a:solidFill>
                <a:latin typeface="Cambria" panose="02040503050406030204" pitchFamily="18" charset="0"/>
                <a:ea typeface="Cambria" panose="02040503050406030204" pitchFamily="18" charset="0"/>
              </a:rPr>
              <a:t>Auxiliary Association</a:t>
            </a:r>
          </a:p>
          <a:p>
            <a:pPr indent="0">
              <a:buNone/>
            </a:pPr>
            <a:endParaRPr lang="en-US" sz="2800" b="1" dirty="0">
              <a:solidFill>
                <a:srgbClr val="0000FF"/>
              </a:solidFill>
            </a:endParaRPr>
          </a:p>
        </p:txBody>
      </p:sp>
      <p:sp>
        <p:nvSpPr>
          <p:cNvPr id="119" name="Shape 119"/>
          <p:cNvSpPr txBox="1">
            <a:spLocks noGrp="1"/>
          </p:cNvSpPr>
          <p:nvPr>
            <p:ph type="sldNum" idx="12"/>
          </p:nvPr>
        </p:nvSpPr>
        <p:spPr>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6</a:t>
            </a:fld>
            <a:endParaRPr lang="en-US" sz="1200" b="0" i="0" u="none" strike="noStrike" cap="none" dirty="0">
              <a:solidFill>
                <a:srgbClr val="888888"/>
              </a:solidFill>
              <a:latin typeface="Calibri"/>
              <a:ea typeface="Calibri"/>
              <a:cs typeface="Calibri"/>
              <a:sym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05" y="5387777"/>
            <a:ext cx="1180239" cy="1180239"/>
          </a:xfrm>
          <a:prstGeom prst="rect">
            <a:avLst/>
          </a:prstGeom>
        </p:spPr>
      </p:pic>
    </p:spTree>
    <p:extLst>
      <p:ext uri="{BB962C8B-B14F-4D97-AF65-F5344CB8AC3E}">
        <p14:creationId xmlns:p14="http://schemas.microsoft.com/office/powerpoint/2010/main" val="263273553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p:nvPr/>
        </p:nvSpPr>
        <p:spPr>
          <a:xfrm>
            <a:off x="1451035" y="1913082"/>
            <a:ext cx="7378001" cy="3427548"/>
          </a:xfrm>
          <a:prstGeom prst="rect">
            <a:avLst/>
          </a:prstGeom>
          <a:noFill/>
          <a:ln>
            <a:noFill/>
          </a:ln>
        </p:spPr>
        <p:txBody>
          <a:bodyPr lIns="91425" tIns="45700" rIns="91425" bIns="45700" anchor="t" anchorCtr="0">
            <a:noAutofit/>
          </a:bodyPr>
          <a:lstStyle/>
          <a:p>
            <a:pPr lvl="0">
              <a:buClr>
                <a:schemeClr val="hlink"/>
              </a:buClr>
              <a:buSzPct val="25000"/>
            </a:pPr>
            <a:r>
              <a:rPr lang="en-US" sz="3600" b="1" dirty="0">
                <a:solidFill>
                  <a:srgbClr val="0000FF"/>
                </a:solidFill>
                <a:latin typeface="Cambria"/>
                <a:ea typeface="Calibri"/>
                <a:cs typeface="Cambria"/>
                <a:sym typeface="Calibri"/>
              </a:rPr>
              <a:t>•  Mission/Preventive SAR</a:t>
            </a:r>
          </a:p>
          <a:p>
            <a:pPr lvl="0">
              <a:buClr>
                <a:schemeClr val="hlink"/>
              </a:buClr>
              <a:buSzPct val="25000"/>
            </a:pPr>
            <a:r>
              <a:rPr lang="en-US" sz="3600" b="1" dirty="0">
                <a:solidFill>
                  <a:srgbClr val="0000FF"/>
                </a:solidFill>
                <a:latin typeface="Cambria"/>
                <a:ea typeface="Calibri"/>
                <a:cs typeface="Cambria"/>
                <a:sym typeface="Calibri"/>
              </a:rPr>
              <a:t>•  Audience/Interest</a:t>
            </a:r>
          </a:p>
          <a:p>
            <a:pPr lvl="0">
              <a:buClr>
                <a:schemeClr val="hlink"/>
              </a:buClr>
              <a:buSzPct val="25000"/>
            </a:pPr>
            <a:r>
              <a:rPr lang="en-US" sz="3600" b="1" dirty="0">
                <a:solidFill>
                  <a:srgbClr val="0000FF"/>
                </a:solidFill>
                <a:latin typeface="Cambria"/>
                <a:ea typeface="Calibri"/>
                <a:cs typeface="Cambria"/>
                <a:sym typeface="Calibri"/>
              </a:rPr>
              <a:t>•  Market/Demand/Revenue</a:t>
            </a:r>
          </a:p>
          <a:p>
            <a:pPr lvl="0">
              <a:buClr>
                <a:schemeClr val="hlink"/>
              </a:buClr>
              <a:buSzPct val="25000"/>
            </a:pPr>
            <a:r>
              <a:rPr lang="en-US" sz="3600" b="1" dirty="0">
                <a:solidFill>
                  <a:srgbClr val="0000FF"/>
                </a:solidFill>
                <a:latin typeface="Cambria"/>
                <a:ea typeface="Calibri"/>
                <a:cs typeface="Cambria"/>
                <a:sym typeface="Calibri"/>
              </a:rPr>
              <a:t>•  Instructor Friendly/Teachable</a:t>
            </a:r>
          </a:p>
          <a:p>
            <a:pPr lvl="0">
              <a:buClr>
                <a:schemeClr val="hlink"/>
              </a:buClr>
              <a:buSzPct val="25000"/>
            </a:pPr>
            <a:r>
              <a:rPr lang="en-US" sz="3600" b="1" dirty="0">
                <a:solidFill>
                  <a:srgbClr val="0000FF"/>
                </a:solidFill>
                <a:latin typeface="Cambria"/>
                <a:ea typeface="Calibri"/>
                <a:cs typeface="Cambria"/>
                <a:sym typeface="Calibri"/>
              </a:rPr>
              <a:t>•  Flexibility/Add Local Variations</a:t>
            </a:r>
          </a:p>
          <a:p>
            <a:pPr marL="0" marR="0" lvl="0" indent="0" algn="r" rtl="0">
              <a:lnSpc>
                <a:spcPct val="100000"/>
              </a:lnSpc>
              <a:spcBef>
                <a:spcPts val="0"/>
              </a:spcBef>
              <a:spcAft>
                <a:spcPts val="0"/>
              </a:spcAft>
              <a:buClr>
                <a:srgbClr val="000000"/>
              </a:buClr>
              <a:buFont typeface="Arial"/>
              <a:buNone/>
            </a:pPr>
            <a:endParaRPr sz="3600" b="0" i="0" u="none" strike="noStrike" cap="none" dirty="0">
              <a:solidFill>
                <a:srgbClr val="000000"/>
              </a:solidFill>
              <a:sym typeface="Arial"/>
            </a:endParaRPr>
          </a:p>
          <a:p>
            <a:pPr marL="0" marR="0" lvl="0" indent="0" algn="r" rtl="0">
              <a:lnSpc>
                <a:spcPct val="100000"/>
              </a:lnSpc>
              <a:spcBef>
                <a:spcPts val="0"/>
              </a:spcBef>
              <a:spcAft>
                <a:spcPts val="0"/>
              </a:spcAft>
              <a:buClr>
                <a:srgbClr val="000000"/>
              </a:buClr>
              <a:buFont typeface="Arial"/>
              <a:buNone/>
            </a:pPr>
            <a:endParaRPr sz="3600" b="1" i="0" u="none" strike="noStrike" cap="none" dirty="0">
              <a:solidFill>
                <a:srgbClr val="0000FF"/>
              </a:solidFill>
              <a:latin typeface="Calibri"/>
              <a:ea typeface="Calibri"/>
              <a:cs typeface="Calibri"/>
              <a:sym typeface="Calibri"/>
            </a:endParaRPr>
          </a:p>
        </p:txBody>
      </p:sp>
      <p:sp>
        <p:nvSpPr>
          <p:cNvPr id="93" name="Shape 93"/>
          <p:cNvSpPr txBox="1">
            <a:spLocks noGrp="1"/>
          </p:cNvSpPr>
          <p:nvPr>
            <p:ph type="sldNum" idx="12"/>
          </p:nvPr>
        </p:nvSpPr>
        <p:spPr>
          <a:prstGeom prst="rect">
            <a:avLst/>
          </a:prstGeom>
          <a:noFill/>
          <a:ln>
            <a:noFill/>
          </a:ln>
        </p:spPr>
        <p:txBody>
          <a:bodyPr lIns="91425" tIns="45700" rIns="91425" bIns="45700" anchor="ctr" anchorCtr="0">
            <a:noAutofit/>
          </a:bodyPr>
          <a:lstStyle/>
          <a:p>
            <a:pPr lvl="0" rtl="0">
              <a:spcBef>
                <a:spcPts val="0"/>
              </a:spcBef>
              <a:buClr>
                <a:srgbClr val="888888"/>
              </a:buClr>
              <a:buSzPct val="25000"/>
              <a:buFont typeface="Calibri"/>
              <a:buNone/>
            </a:pPr>
            <a:fld id="{00000000-1234-1234-1234-123412341234}" type="slidenum">
              <a:rPr lang="en-US" sz="1200">
                <a:solidFill>
                  <a:srgbClr val="888888"/>
                </a:solidFill>
                <a:latin typeface="Calibri"/>
                <a:ea typeface="Calibri"/>
                <a:cs typeface="Calibri"/>
                <a:sym typeface="Calibri"/>
              </a:rPr>
              <a:t>7</a:t>
            </a:fld>
            <a:endParaRPr lang="en-US" sz="1200" dirty="0">
              <a:solidFill>
                <a:srgbClr val="888888"/>
              </a:solidFill>
              <a:latin typeface="Calibri"/>
              <a:ea typeface="Calibri"/>
              <a:cs typeface="Calibri"/>
              <a:sym typeface="Calibri"/>
            </a:endParaRPr>
          </a:p>
        </p:txBody>
      </p:sp>
      <p:sp>
        <p:nvSpPr>
          <p:cNvPr id="3" name="TextBox 2"/>
          <p:cNvSpPr txBox="1"/>
          <p:nvPr/>
        </p:nvSpPr>
        <p:spPr>
          <a:xfrm>
            <a:off x="544257" y="262025"/>
            <a:ext cx="8284780" cy="1661993"/>
          </a:xfrm>
          <a:prstGeom prst="rect">
            <a:avLst/>
          </a:prstGeom>
          <a:noFill/>
        </p:spPr>
        <p:txBody>
          <a:bodyPr wrap="square" rtlCol="0">
            <a:spAutoFit/>
          </a:bodyPr>
          <a:lstStyle/>
          <a:p>
            <a:pPr algn="ctr"/>
            <a:r>
              <a:rPr lang="en-US" sz="4400" b="1" dirty="0">
                <a:solidFill>
                  <a:srgbClr val="FF0000"/>
                </a:solidFill>
                <a:latin typeface="Cambria"/>
                <a:cs typeface="Cambria"/>
              </a:rPr>
              <a:t>Assumptions in Creating </a:t>
            </a:r>
          </a:p>
          <a:p>
            <a:pPr algn="ctr"/>
            <a:r>
              <a:rPr lang="en-US" sz="4400" b="1" dirty="0">
                <a:solidFill>
                  <a:srgbClr val="FF0000"/>
                </a:solidFill>
                <a:latin typeface="Cambria"/>
                <a:cs typeface="Cambria"/>
              </a:rPr>
              <a:t>New Products</a:t>
            </a:r>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05" y="5387777"/>
            <a:ext cx="1180239" cy="1180239"/>
          </a:xfrm>
          <a:prstGeom prst="rect">
            <a:avLst/>
          </a:prstGeom>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778424" y="188265"/>
            <a:ext cx="8229600" cy="1242795"/>
          </a:xfrm>
          <a:prstGeom prst="rect">
            <a:avLst/>
          </a:prstGeom>
          <a:noFill/>
          <a:ln>
            <a:noFill/>
          </a:ln>
        </p:spPr>
        <p:txBody>
          <a:bodyPr lIns="91425" tIns="91425" rIns="91425" bIns="91425" anchor="ctr" anchorCtr="0">
            <a:noAutofit/>
          </a:bodyPr>
          <a:lstStyle/>
          <a:p>
            <a:pPr lvl="0">
              <a:buSzPct val="25000"/>
            </a:pPr>
            <a:r>
              <a:rPr lang="en-US" sz="4400" b="1" i="0" strike="noStrike" cap="none" dirty="0">
                <a:solidFill>
                  <a:srgbClr val="FF0000"/>
                </a:solidFill>
                <a:latin typeface="Calibri"/>
                <a:ea typeface="Calibri"/>
                <a:cs typeface="Calibri"/>
                <a:sym typeface="Calibri"/>
              </a:rPr>
              <a:t>COMO Daniel Maxim Award for Excellence in Education</a:t>
            </a:r>
          </a:p>
        </p:txBody>
      </p:sp>
      <p:sp>
        <p:nvSpPr>
          <p:cNvPr id="118" name="Shape 118"/>
          <p:cNvSpPr txBox="1">
            <a:spLocks noGrp="1"/>
          </p:cNvSpPr>
          <p:nvPr>
            <p:ph type="body" idx="1"/>
          </p:nvPr>
        </p:nvSpPr>
        <p:spPr>
          <a:xfrm>
            <a:off x="1308981" y="1566206"/>
            <a:ext cx="7699043" cy="4790144"/>
          </a:xfrm>
          <a:prstGeom prst="rect">
            <a:avLst/>
          </a:prstGeom>
          <a:noFill/>
          <a:ln>
            <a:noFill/>
          </a:ln>
        </p:spPr>
        <p:txBody>
          <a:bodyPr lIns="91425" tIns="91425" rIns="91425" bIns="91425" anchor="t" anchorCtr="0">
            <a:noAutofit/>
          </a:bodyPr>
          <a:lstStyle/>
          <a:p>
            <a:pPr marL="463550" indent="-342900">
              <a:lnSpc>
                <a:spcPct val="90000"/>
              </a:lnSpc>
              <a:spcBef>
                <a:spcPts val="0"/>
              </a:spcBef>
              <a:buClrTx/>
            </a:pPr>
            <a:r>
              <a:rPr lang="en-US" sz="2400" b="1" dirty="0">
                <a:solidFill>
                  <a:srgbClr val="0000FF"/>
                </a:solidFill>
                <a:latin typeface="Cambria"/>
                <a:cs typeface="Cambria"/>
              </a:rPr>
              <a:t>National award to formally recognize the best of  </a:t>
            </a:r>
          </a:p>
          <a:p>
            <a:pPr marL="60325" indent="0">
              <a:lnSpc>
                <a:spcPct val="90000"/>
              </a:lnSpc>
              <a:spcBef>
                <a:spcPts val="0"/>
              </a:spcBef>
              <a:buNone/>
            </a:pPr>
            <a:r>
              <a:rPr lang="en-US" sz="2400" b="1" dirty="0">
                <a:solidFill>
                  <a:srgbClr val="0000FF"/>
                </a:solidFill>
                <a:latin typeface="Cambria"/>
                <a:cs typeface="Cambria"/>
              </a:rPr>
              <a:t>       the best.</a:t>
            </a:r>
          </a:p>
          <a:p>
            <a:pPr marL="463550" indent="-342900">
              <a:lnSpc>
                <a:spcPct val="90000"/>
              </a:lnSpc>
              <a:spcBef>
                <a:spcPts val="0"/>
              </a:spcBef>
            </a:pPr>
            <a:endParaRPr lang="en-US" sz="2400" b="1" dirty="0">
              <a:solidFill>
                <a:srgbClr val="0000FF"/>
              </a:solidFill>
              <a:latin typeface="Cambria"/>
              <a:cs typeface="Cambria"/>
            </a:endParaRPr>
          </a:p>
          <a:p>
            <a:pPr marL="463550" indent="-342900">
              <a:lnSpc>
                <a:spcPct val="90000"/>
              </a:lnSpc>
              <a:spcBef>
                <a:spcPts val="0"/>
              </a:spcBef>
              <a:buClr>
                <a:srgbClr val="0000FF"/>
              </a:buClr>
            </a:pPr>
            <a:r>
              <a:rPr lang="en-US" sz="2400" b="1" dirty="0">
                <a:solidFill>
                  <a:srgbClr val="0000FF"/>
                </a:solidFill>
                <a:latin typeface="Cambria"/>
                <a:cs typeface="Cambria"/>
              </a:rPr>
              <a:t>Flotillas nominate and send to division, who then sends one nominee to district.  One district winner is sent to DIR-E for national evaluation.</a:t>
            </a:r>
          </a:p>
          <a:p>
            <a:pPr marL="463550" indent="-342900">
              <a:lnSpc>
                <a:spcPct val="90000"/>
              </a:lnSpc>
              <a:spcBef>
                <a:spcPts val="0"/>
              </a:spcBef>
            </a:pPr>
            <a:endParaRPr lang="en-US" sz="2400" b="1" dirty="0">
              <a:solidFill>
                <a:srgbClr val="0000FF"/>
              </a:solidFill>
              <a:latin typeface="Cambria"/>
              <a:cs typeface="Cambria"/>
            </a:endParaRPr>
          </a:p>
          <a:p>
            <a:pPr marL="463550" indent="-342900">
              <a:lnSpc>
                <a:spcPct val="90000"/>
              </a:lnSpc>
              <a:spcBef>
                <a:spcPts val="0"/>
              </a:spcBef>
              <a:buClr>
                <a:srgbClr val="0000FF"/>
              </a:buClr>
            </a:pPr>
            <a:r>
              <a:rPr lang="en-US" sz="2400" b="1" dirty="0">
                <a:solidFill>
                  <a:srgbClr val="0000FF"/>
                </a:solidFill>
                <a:latin typeface="Cambria"/>
                <a:cs typeface="Cambria"/>
              </a:rPr>
              <a:t>Three regional winners compete for Maxim Award.</a:t>
            </a:r>
          </a:p>
          <a:p>
            <a:pPr marL="463550" indent="-342900">
              <a:lnSpc>
                <a:spcPct val="90000"/>
              </a:lnSpc>
              <a:spcBef>
                <a:spcPts val="0"/>
              </a:spcBef>
            </a:pPr>
            <a:endParaRPr lang="en-US" sz="2400" b="1" dirty="0">
              <a:solidFill>
                <a:srgbClr val="0000FF"/>
              </a:solidFill>
              <a:latin typeface="Cambria"/>
              <a:cs typeface="Cambria"/>
            </a:endParaRPr>
          </a:p>
          <a:p>
            <a:pPr marL="463550" indent="-342900">
              <a:lnSpc>
                <a:spcPct val="90000"/>
              </a:lnSpc>
              <a:spcBef>
                <a:spcPts val="0"/>
              </a:spcBef>
              <a:buClr>
                <a:srgbClr val="0000FF"/>
              </a:buClr>
            </a:pPr>
            <a:r>
              <a:rPr lang="en-US" sz="2400" b="1" dirty="0">
                <a:solidFill>
                  <a:srgbClr val="0000FF"/>
                </a:solidFill>
                <a:latin typeface="Cambria"/>
                <a:cs typeface="Cambria"/>
              </a:rPr>
              <a:t>Announced at NACON </a:t>
            </a:r>
            <a:r>
              <a:rPr lang="mr-IN" sz="2400" b="1" dirty="0">
                <a:solidFill>
                  <a:srgbClr val="0000FF"/>
                </a:solidFill>
                <a:latin typeface="Cambria"/>
                <a:cs typeface="Cambria"/>
              </a:rPr>
              <a:t>–</a:t>
            </a:r>
            <a:r>
              <a:rPr lang="en-US" sz="2400" b="1" dirty="0">
                <a:solidFill>
                  <a:srgbClr val="0000FF"/>
                </a:solidFill>
                <a:latin typeface="Cambria"/>
                <a:cs typeface="Cambria"/>
              </a:rPr>
              <a:t> first awards presented 2020.</a:t>
            </a:r>
          </a:p>
          <a:p>
            <a:pPr marL="463550" indent="-342900">
              <a:lnSpc>
                <a:spcPct val="90000"/>
              </a:lnSpc>
              <a:spcBef>
                <a:spcPts val="0"/>
              </a:spcBef>
            </a:pPr>
            <a:endParaRPr lang="en-US" sz="2400" b="1" dirty="0">
              <a:solidFill>
                <a:srgbClr val="0000FF"/>
              </a:solidFill>
              <a:latin typeface="Cambria"/>
              <a:cs typeface="Cambria"/>
            </a:endParaRPr>
          </a:p>
          <a:p>
            <a:pPr marL="463550" indent="-342900">
              <a:lnSpc>
                <a:spcPct val="90000"/>
              </a:lnSpc>
              <a:spcBef>
                <a:spcPts val="0"/>
              </a:spcBef>
              <a:buClr>
                <a:srgbClr val="0000FF"/>
              </a:buClr>
            </a:pPr>
            <a:r>
              <a:rPr lang="en-US" sz="2400" b="1" dirty="0">
                <a:solidFill>
                  <a:srgbClr val="0000FF"/>
                </a:solidFill>
                <a:latin typeface="Cambria"/>
                <a:cs typeface="Cambria"/>
              </a:rPr>
              <a:t>Award details are posted on E Directorate website.</a:t>
            </a:r>
          </a:p>
        </p:txBody>
      </p:sp>
      <p:sp>
        <p:nvSpPr>
          <p:cNvPr id="119" name="Shape 119"/>
          <p:cNvSpPr txBox="1">
            <a:spLocks noGrp="1"/>
          </p:cNvSpPr>
          <p:nvPr>
            <p:ph type="sldNum" idx="12"/>
          </p:nvPr>
        </p:nvSpPr>
        <p:spPr>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8</a:t>
            </a:fld>
            <a:endParaRPr lang="en-US" sz="1200" b="0" i="0" u="none" strike="noStrike" cap="none" dirty="0">
              <a:solidFill>
                <a:srgbClr val="888888"/>
              </a:solidFill>
              <a:latin typeface="Calibri"/>
              <a:ea typeface="Calibri"/>
              <a:cs typeface="Calibri"/>
              <a:sym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05" y="5387777"/>
            <a:ext cx="1180239" cy="1180239"/>
          </a:xfrm>
          <a:prstGeom prst="rect">
            <a:avLst/>
          </a:prstGeom>
        </p:spPr>
      </p:pic>
    </p:spTree>
    <p:extLst>
      <p:ext uri="{BB962C8B-B14F-4D97-AF65-F5344CB8AC3E}">
        <p14:creationId xmlns:p14="http://schemas.microsoft.com/office/powerpoint/2010/main" val="144592142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891" y="210661"/>
            <a:ext cx="8788011" cy="876169"/>
          </a:xfrm>
        </p:spPr>
        <p:txBody>
          <a:bodyPr/>
          <a:lstStyle/>
          <a:p>
            <a:pPr lvl="1" algn="ctr" rtl="0">
              <a:buClr>
                <a:schemeClr val="dk1"/>
              </a:buClr>
            </a:pPr>
            <a:r>
              <a:rPr lang="en-US" sz="4400" b="1" dirty="0">
                <a:solidFill>
                  <a:schemeClr val="dk1"/>
                </a:solidFill>
                <a:latin typeface="Calibri"/>
                <a:ea typeface="Calibri"/>
                <a:cs typeface="Calibri"/>
                <a:sym typeface="Calibri"/>
              </a:rPr>
              <a:t>     </a:t>
            </a:r>
            <a:r>
              <a:rPr lang="en-US" sz="4400" b="1" dirty="0">
                <a:solidFill>
                  <a:srgbClr val="FF0000"/>
                </a:solidFill>
                <a:latin typeface="Cambria"/>
                <a:ea typeface="Calibri"/>
                <a:cs typeface="Cambria"/>
                <a:sym typeface="Calibri"/>
              </a:rPr>
              <a:t>New Courses Available</a:t>
            </a:r>
            <a:br>
              <a:rPr lang="en-US" sz="3600" dirty="0">
                <a:solidFill>
                  <a:srgbClr val="000000"/>
                </a:solidFill>
                <a:latin typeface="Calibri"/>
                <a:ea typeface="Calibri"/>
                <a:cs typeface="Calibri"/>
                <a:sym typeface="Calibri"/>
              </a:rPr>
            </a:br>
            <a:endParaRPr lang="en-US" dirty="0"/>
          </a:p>
        </p:txBody>
      </p:sp>
      <p:sp>
        <p:nvSpPr>
          <p:cNvPr id="3" name="Text Placeholder 2"/>
          <p:cNvSpPr>
            <a:spLocks noGrp="1"/>
          </p:cNvSpPr>
          <p:nvPr>
            <p:ph type="body" idx="1"/>
          </p:nvPr>
        </p:nvSpPr>
        <p:spPr>
          <a:xfrm>
            <a:off x="1458044" y="2319884"/>
            <a:ext cx="7563933" cy="2120497"/>
          </a:xfrm>
        </p:spPr>
        <p:txBody>
          <a:bodyPr anchor="t"/>
          <a:lstStyle/>
          <a:p>
            <a:pPr marL="403225" indent="-403225"/>
            <a:r>
              <a:rPr lang="en-US" sz="2800" b="1" dirty="0">
                <a:solidFill>
                  <a:srgbClr val="0000FF"/>
                </a:solidFill>
                <a:latin typeface="Cambria"/>
                <a:cs typeface="Cambria"/>
              </a:rPr>
              <a:t>•   Introduction to Basic Boating Safety</a:t>
            </a:r>
          </a:p>
          <a:p>
            <a:pPr marL="403225" indent="-403225"/>
            <a:endParaRPr lang="en-US" sz="2800" b="1" dirty="0">
              <a:solidFill>
                <a:srgbClr val="0000FF"/>
              </a:solidFill>
              <a:latin typeface="Cambria"/>
              <a:cs typeface="Cambria"/>
            </a:endParaRPr>
          </a:p>
          <a:p>
            <a:pPr marL="403225" indent="-403225"/>
            <a:r>
              <a:rPr lang="en-US" sz="2800" b="1" dirty="0">
                <a:solidFill>
                  <a:srgbClr val="0000FF"/>
                </a:solidFill>
                <a:latin typeface="Cambria"/>
                <a:cs typeface="Cambria"/>
              </a:rPr>
              <a:t>•   Waterfowl Hunting and Boating Safety</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smtClean="0">
                <a:solidFill>
                  <a:srgbClr val="888888"/>
                </a:solidFill>
                <a:latin typeface="Calibri"/>
                <a:ea typeface="Calibri"/>
                <a:cs typeface="Calibri"/>
                <a:sym typeface="Calibri"/>
              </a:rPr>
              <a:t>9</a:t>
            </a:fld>
            <a:endParaRPr lang="en-US" sz="1200" b="0" i="0" u="none" strike="noStrike" cap="none" dirty="0">
              <a:solidFill>
                <a:srgbClr val="888888"/>
              </a:solidFill>
              <a:latin typeface="Calibri"/>
              <a:ea typeface="Calibri"/>
              <a:cs typeface="Calibri"/>
              <a:sym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05" y="5387777"/>
            <a:ext cx="1180239" cy="1180239"/>
          </a:xfrm>
          <a:prstGeom prst="rect">
            <a:avLst/>
          </a:prstGeom>
        </p:spPr>
      </p:pic>
    </p:spTree>
    <p:extLst>
      <p:ext uri="{BB962C8B-B14F-4D97-AF65-F5344CB8AC3E}">
        <p14:creationId xmlns:p14="http://schemas.microsoft.com/office/powerpoint/2010/main" val="2081064669"/>
      </p:ext>
    </p:extLst>
  </p:cSld>
  <p:clrMapOvr>
    <a:masterClrMapping/>
  </p:clrMapOvr>
  <p:transition>
    <p:fade/>
  </p:transition>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1700</TotalTime>
  <Words>3565</Words>
  <Application>Microsoft Office PowerPoint</Application>
  <PresentationFormat>On-screen Show (4:3)</PresentationFormat>
  <Paragraphs>296</Paragraphs>
  <Slides>27</Slides>
  <Notes>27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Cambria</vt:lpstr>
      <vt:lpstr>Arial</vt:lpstr>
      <vt:lpstr>Calibri</vt:lpstr>
      <vt:lpstr>Office Theme</vt:lpstr>
      <vt:lpstr>PowerPoint Presentation</vt:lpstr>
      <vt:lpstr>Our Mission: Educating the Public</vt:lpstr>
      <vt:lpstr>Agenda</vt:lpstr>
      <vt:lpstr>Mission</vt:lpstr>
      <vt:lpstr>Vision</vt:lpstr>
      <vt:lpstr>Goals</vt:lpstr>
      <vt:lpstr>PowerPoint Presentation</vt:lpstr>
      <vt:lpstr>COMO Daniel Maxim Award for Excellence in Education</vt:lpstr>
      <vt:lpstr>     New Courses Available </vt:lpstr>
      <vt:lpstr>     New Courses Available </vt:lpstr>
      <vt:lpstr>     Local Area Courses </vt:lpstr>
      <vt:lpstr>   Coming Attractions    </vt:lpstr>
      <vt:lpstr>Boats and Kids</vt:lpstr>
      <vt:lpstr>   Boat America</vt:lpstr>
      <vt:lpstr>   Boating Skills and Seamanship</vt:lpstr>
      <vt:lpstr>New Course and Instructor Evaluation Form </vt:lpstr>
      <vt:lpstr>     Marketing and Delivery of Auxiliary Courses </vt:lpstr>
      <vt:lpstr>     Marketing and Delivery of Auxiliary Courses </vt:lpstr>
      <vt:lpstr>     Marketing and Delivery of Auxiliary Courses </vt:lpstr>
      <vt:lpstr>     Marketing and Delivery of Auxiliary Courses </vt:lpstr>
      <vt:lpstr>     Marketing and Delivery of Auxiliary Courses </vt:lpstr>
      <vt:lpstr>     Marketing and Delivery of Auxiliary Courses </vt:lpstr>
      <vt:lpstr>     Marketing and Delivery of Auxiliary Courses </vt:lpstr>
      <vt:lpstr>     Marketing and Delivery of Auxiliary Courses </vt:lpstr>
      <vt:lpstr>     Marketing and Delivery of Auxiliary Courses </vt:lpstr>
      <vt:lpstr>     Marketing and Delivery of Auxiliary Courses </vt:lpstr>
      <vt:lpstr>THAT’S ALL FOLKS!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Fuller</dc:creator>
  <cp:lastModifiedBy>Dave Fuller</cp:lastModifiedBy>
  <cp:revision>138</cp:revision>
  <cp:lastPrinted>2017-03-11T01:23:50Z</cp:lastPrinted>
  <dcterms:modified xsi:type="dcterms:W3CDTF">2019-08-30T20:52:25Z</dcterms:modified>
</cp:coreProperties>
</file>